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50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799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7.png"/><Relationship Id="rId18" Type="http://schemas.openxmlformats.org/officeDocument/2006/relationships/image" Target="../media/image82.png"/><Relationship Id="rId26" Type="http://schemas.openxmlformats.org/officeDocument/2006/relationships/image" Target="../media/image90.png"/><Relationship Id="rId39" Type="http://schemas.openxmlformats.org/officeDocument/2006/relationships/image" Target="../media/image103.png"/><Relationship Id="rId21" Type="http://schemas.openxmlformats.org/officeDocument/2006/relationships/image" Target="../media/image85.png"/><Relationship Id="rId34" Type="http://schemas.openxmlformats.org/officeDocument/2006/relationships/image" Target="../media/image98.png"/><Relationship Id="rId42" Type="http://schemas.openxmlformats.org/officeDocument/2006/relationships/image" Target="../media/image106.png"/><Relationship Id="rId47" Type="http://schemas.openxmlformats.org/officeDocument/2006/relationships/image" Target="../media/image111.png"/><Relationship Id="rId50" Type="http://schemas.openxmlformats.org/officeDocument/2006/relationships/image" Target="../media/image114.png"/><Relationship Id="rId55" Type="http://schemas.openxmlformats.org/officeDocument/2006/relationships/image" Target="../media/image119.png"/><Relationship Id="rId63" Type="http://schemas.openxmlformats.org/officeDocument/2006/relationships/image" Target="../media/image127.png"/><Relationship Id="rId68" Type="http://schemas.openxmlformats.org/officeDocument/2006/relationships/image" Target="../media/image132.png"/><Relationship Id="rId76" Type="http://schemas.openxmlformats.org/officeDocument/2006/relationships/image" Target="../media/image140.png"/><Relationship Id="rId84" Type="http://schemas.openxmlformats.org/officeDocument/2006/relationships/image" Target="../media/image148.png"/><Relationship Id="rId89" Type="http://schemas.openxmlformats.org/officeDocument/2006/relationships/image" Target="../media/image153.png"/><Relationship Id="rId7" Type="http://schemas.openxmlformats.org/officeDocument/2006/relationships/image" Target="../media/image71.png"/><Relationship Id="rId71" Type="http://schemas.openxmlformats.org/officeDocument/2006/relationships/image" Target="../media/image135.png"/><Relationship Id="rId2" Type="http://schemas.openxmlformats.org/officeDocument/2006/relationships/image" Target="../media/image66.png"/><Relationship Id="rId16" Type="http://schemas.openxmlformats.org/officeDocument/2006/relationships/image" Target="../media/image80.png"/><Relationship Id="rId29" Type="http://schemas.openxmlformats.org/officeDocument/2006/relationships/image" Target="../media/image93.png"/><Relationship Id="rId11" Type="http://schemas.openxmlformats.org/officeDocument/2006/relationships/image" Target="../media/image75.png"/><Relationship Id="rId24" Type="http://schemas.openxmlformats.org/officeDocument/2006/relationships/image" Target="../media/image88.png"/><Relationship Id="rId32" Type="http://schemas.openxmlformats.org/officeDocument/2006/relationships/image" Target="../media/image96.png"/><Relationship Id="rId37" Type="http://schemas.openxmlformats.org/officeDocument/2006/relationships/image" Target="../media/image101.png"/><Relationship Id="rId40" Type="http://schemas.openxmlformats.org/officeDocument/2006/relationships/image" Target="../media/image104.png"/><Relationship Id="rId45" Type="http://schemas.openxmlformats.org/officeDocument/2006/relationships/image" Target="../media/image109.png"/><Relationship Id="rId53" Type="http://schemas.openxmlformats.org/officeDocument/2006/relationships/image" Target="../media/image117.png"/><Relationship Id="rId58" Type="http://schemas.openxmlformats.org/officeDocument/2006/relationships/image" Target="../media/image122.png"/><Relationship Id="rId66" Type="http://schemas.openxmlformats.org/officeDocument/2006/relationships/image" Target="../media/image130.png"/><Relationship Id="rId74" Type="http://schemas.openxmlformats.org/officeDocument/2006/relationships/image" Target="../media/image138.png"/><Relationship Id="rId79" Type="http://schemas.openxmlformats.org/officeDocument/2006/relationships/image" Target="../media/image143.png"/><Relationship Id="rId87" Type="http://schemas.openxmlformats.org/officeDocument/2006/relationships/image" Target="../media/image151.png"/><Relationship Id="rId5" Type="http://schemas.openxmlformats.org/officeDocument/2006/relationships/image" Target="../media/image69.png"/><Relationship Id="rId61" Type="http://schemas.openxmlformats.org/officeDocument/2006/relationships/image" Target="../media/image125.png"/><Relationship Id="rId82" Type="http://schemas.openxmlformats.org/officeDocument/2006/relationships/image" Target="../media/image146.png"/><Relationship Id="rId19" Type="http://schemas.openxmlformats.org/officeDocument/2006/relationships/image" Target="../media/image83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Relationship Id="rId14" Type="http://schemas.openxmlformats.org/officeDocument/2006/relationships/image" Target="../media/image78.png"/><Relationship Id="rId22" Type="http://schemas.openxmlformats.org/officeDocument/2006/relationships/image" Target="../media/image86.png"/><Relationship Id="rId27" Type="http://schemas.openxmlformats.org/officeDocument/2006/relationships/image" Target="../media/image91.png"/><Relationship Id="rId30" Type="http://schemas.openxmlformats.org/officeDocument/2006/relationships/image" Target="../media/image94.png"/><Relationship Id="rId35" Type="http://schemas.openxmlformats.org/officeDocument/2006/relationships/image" Target="../media/image99.png"/><Relationship Id="rId43" Type="http://schemas.openxmlformats.org/officeDocument/2006/relationships/image" Target="../media/image107.png"/><Relationship Id="rId48" Type="http://schemas.openxmlformats.org/officeDocument/2006/relationships/image" Target="../media/image112.png"/><Relationship Id="rId56" Type="http://schemas.openxmlformats.org/officeDocument/2006/relationships/image" Target="../media/image120.png"/><Relationship Id="rId64" Type="http://schemas.openxmlformats.org/officeDocument/2006/relationships/image" Target="../media/image128.png"/><Relationship Id="rId69" Type="http://schemas.openxmlformats.org/officeDocument/2006/relationships/image" Target="../media/image133.png"/><Relationship Id="rId77" Type="http://schemas.openxmlformats.org/officeDocument/2006/relationships/image" Target="../media/image141.png"/><Relationship Id="rId8" Type="http://schemas.openxmlformats.org/officeDocument/2006/relationships/image" Target="../media/image72.png"/><Relationship Id="rId51" Type="http://schemas.openxmlformats.org/officeDocument/2006/relationships/image" Target="../media/image115.png"/><Relationship Id="rId72" Type="http://schemas.openxmlformats.org/officeDocument/2006/relationships/image" Target="../media/image136.png"/><Relationship Id="rId80" Type="http://schemas.openxmlformats.org/officeDocument/2006/relationships/image" Target="../media/image144.png"/><Relationship Id="rId85" Type="http://schemas.openxmlformats.org/officeDocument/2006/relationships/image" Target="../media/image149.png"/><Relationship Id="rId3" Type="http://schemas.openxmlformats.org/officeDocument/2006/relationships/image" Target="../media/image67.png"/><Relationship Id="rId12" Type="http://schemas.openxmlformats.org/officeDocument/2006/relationships/image" Target="../media/image76.png"/><Relationship Id="rId17" Type="http://schemas.openxmlformats.org/officeDocument/2006/relationships/image" Target="../media/image81.png"/><Relationship Id="rId25" Type="http://schemas.openxmlformats.org/officeDocument/2006/relationships/image" Target="../media/image89.png"/><Relationship Id="rId33" Type="http://schemas.openxmlformats.org/officeDocument/2006/relationships/image" Target="../media/image97.png"/><Relationship Id="rId38" Type="http://schemas.openxmlformats.org/officeDocument/2006/relationships/image" Target="../media/image102.png"/><Relationship Id="rId46" Type="http://schemas.openxmlformats.org/officeDocument/2006/relationships/image" Target="../media/image110.png"/><Relationship Id="rId59" Type="http://schemas.openxmlformats.org/officeDocument/2006/relationships/image" Target="../media/image123.png"/><Relationship Id="rId67" Type="http://schemas.openxmlformats.org/officeDocument/2006/relationships/image" Target="../media/image131.png"/><Relationship Id="rId20" Type="http://schemas.openxmlformats.org/officeDocument/2006/relationships/image" Target="../media/image84.png"/><Relationship Id="rId41" Type="http://schemas.openxmlformats.org/officeDocument/2006/relationships/image" Target="../media/image105.png"/><Relationship Id="rId54" Type="http://schemas.openxmlformats.org/officeDocument/2006/relationships/image" Target="../media/image118.png"/><Relationship Id="rId62" Type="http://schemas.openxmlformats.org/officeDocument/2006/relationships/image" Target="../media/image126.png"/><Relationship Id="rId70" Type="http://schemas.openxmlformats.org/officeDocument/2006/relationships/image" Target="../media/image134.png"/><Relationship Id="rId75" Type="http://schemas.openxmlformats.org/officeDocument/2006/relationships/image" Target="../media/image139.png"/><Relationship Id="rId83" Type="http://schemas.openxmlformats.org/officeDocument/2006/relationships/image" Target="../media/image147.png"/><Relationship Id="rId88" Type="http://schemas.openxmlformats.org/officeDocument/2006/relationships/image" Target="../media/image15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0.png"/><Relationship Id="rId15" Type="http://schemas.openxmlformats.org/officeDocument/2006/relationships/image" Target="../media/image79.png"/><Relationship Id="rId23" Type="http://schemas.openxmlformats.org/officeDocument/2006/relationships/image" Target="../media/image87.png"/><Relationship Id="rId28" Type="http://schemas.openxmlformats.org/officeDocument/2006/relationships/image" Target="../media/image92.png"/><Relationship Id="rId36" Type="http://schemas.openxmlformats.org/officeDocument/2006/relationships/image" Target="../media/image100.png"/><Relationship Id="rId49" Type="http://schemas.openxmlformats.org/officeDocument/2006/relationships/image" Target="../media/image113.png"/><Relationship Id="rId57" Type="http://schemas.openxmlformats.org/officeDocument/2006/relationships/image" Target="../media/image121.png"/><Relationship Id="rId10" Type="http://schemas.openxmlformats.org/officeDocument/2006/relationships/image" Target="../media/image74.png"/><Relationship Id="rId31" Type="http://schemas.openxmlformats.org/officeDocument/2006/relationships/image" Target="../media/image95.png"/><Relationship Id="rId44" Type="http://schemas.openxmlformats.org/officeDocument/2006/relationships/image" Target="../media/image108.png"/><Relationship Id="rId52" Type="http://schemas.openxmlformats.org/officeDocument/2006/relationships/image" Target="../media/image116.png"/><Relationship Id="rId60" Type="http://schemas.openxmlformats.org/officeDocument/2006/relationships/image" Target="../media/image124.png"/><Relationship Id="rId65" Type="http://schemas.openxmlformats.org/officeDocument/2006/relationships/image" Target="../media/image129.png"/><Relationship Id="rId73" Type="http://schemas.openxmlformats.org/officeDocument/2006/relationships/image" Target="../media/image137.png"/><Relationship Id="rId78" Type="http://schemas.openxmlformats.org/officeDocument/2006/relationships/image" Target="../media/image142.png"/><Relationship Id="rId81" Type="http://schemas.openxmlformats.org/officeDocument/2006/relationships/image" Target="../media/image145.png"/><Relationship Id="rId86" Type="http://schemas.openxmlformats.org/officeDocument/2006/relationships/image" Target="../media/image1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0374" y="689483"/>
            <a:ext cx="8138579" cy="43980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03932" y="5603747"/>
            <a:ext cx="4094226" cy="73837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725673" y="5717235"/>
            <a:ext cx="36556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175" dirty="0">
                <a:solidFill>
                  <a:srgbClr val="312767"/>
                </a:solidFill>
                <a:latin typeface="Palatino Linotype"/>
                <a:cs typeface="Palatino Linotype"/>
              </a:rPr>
              <a:t>Виртуальная</a:t>
            </a:r>
            <a:r>
              <a:rPr sz="2400" i="1" spc="-5" dirty="0">
                <a:solidFill>
                  <a:srgbClr val="312767"/>
                </a:solidFill>
                <a:latin typeface="Palatino Linotype"/>
                <a:cs typeface="Palatino Linotype"/>
              </a:rPr>
              <a:t> </a:t>
            </a:r>
            <a:r>
              <a:rPr sz="2400" i="1" spc="250" dirty="0">
                <a:solidFill>
                  <a:srgbClr val="312767"/>
                </a:solidFill>
                <a:latin typeface="Palatino Linotype"/>
                <a:cs typeface="Palatino Linotype"/>
              </a:rPr>
              <a:t>выставка</a:t>
            </a:r>
            <a:endParaRPr sz="2400">
              <a:latin typeface="Palatino Linotype"/>
              <a:cs typeface="Palatino Linotype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15439" y="1482851"/>
            <a:ext cx="5907785" cy="396163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94403" y="979932"/>
            <a:ext cx="4609338" cy="349377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369689" y="1000506"/>
            <a:ext cx="229489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00685" algn="l"/>
                <a:tab pos="1184275" algn="l"/>
              </a:tabLst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	книгу	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изв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стн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го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09054" y="1000506"/>
            <a:ext cx="161798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петербуржского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75557" y="1259586"/>
            <a:ext cx="12484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ли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ератора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41060" y="1259586"/>
            <a:ext cx="3084195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828040" algn="l"/>
                <a:tab pos="1844675" algn="l"/>
              </a:tabLst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Андрея	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Львовича	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Островского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75557" y="1518665"/>
            <a:ext cx="347726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84860" algn="l"/>
                <a:tab pos="1347470" algn="l"/>
                <a:tab pos="1819910" algn="l"/>
              </a:tabLst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вошли	три	его	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остросюжетные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97216" y="1518665"/>
            <a:ext cx="829944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повести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75557" y="1777745"/>
            <a:ext cx="4450715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«Ночь</a:t>
            </a:r>
            <a:r>
              <a:rPr sz="1700" i="1" spc="2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не</a:t>
            </a:r>
            <a:r>
              <a:rPr sz="1700" i="1" spc="2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скроет»,</a:t>
            </a:r>
            <a:r>
              <a:rPr sz="1700" i="1" spc="2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«Звонкий</a:t>
            </a:r>
            <a:r>
              <a:rPr sz="1700" i="1" spc="2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месяц</a:t>
            </a:r>
            <a:r>
              <a:rPr sz="1700" i="1" spc="2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апрель»</a:t>
            </a:r>
            <a:r>
              <a:rPr sz="1700" i="1" spc="2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772150" y="2036521"/>
            <a:ext cx="2755265" cy="285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26720" algn="l"/>
                <a:tab pos="1452245" algn="l"/>
              </a:tabLst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о	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работе	оперативных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75557" y="2036521"/>
            <a:ext cx="1477645" cy="8039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«Напряжение»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сотрудников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25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онтрразвед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ки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77661" y="2296160"/>
            <a:ext cx="2849245" cy="544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27635">
              <a:lnSpc>
                <a:spcPct val="100000"/>
              </a:lnSpc>
              <a:spcBef>
                <a:spcPts val="105"/>
              </a:spcBef>
              <a:tabLst>
                <a:tab pos="266700" algn="l"/>
                <a:tab pos="1455420" algn="l"/>
                <a:tab pos="1522730" algn="l"/>
                <a:tab pos="1777364" algn="l"/>
                <a:tab pos="2065655" algn="l"/>
                <a:tab pos="2723515" algn="l"/>
              </a:tabLst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милици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и	и		вое</a:t>
            </a:r>
            <a:r>
              <a:rPr sz="1700" i="1" spc="15" dirty="0">
                <a:solidFill>
                  <a:srgbClr val="001F5F"/>
                </a:solidFill>
                <a:latin typeface="Calibri"/>
                <a:cs typeface="Calibri"/>
              </a:rPr>
              <a:t>н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ной  в	Ле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н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инград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е		в	военн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ы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е	и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75557" y="2814320"/>
            <a:ext cx="445262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послевоенные</a:t>
            </a:r>
            <a:r>
              <a:rPr sz="1700" i="1" spc="20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годы.</a:t>
            </a:r>
            <a:r>
              <a:rPr sz="1700" i="1" spc="2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40" dirty="0">
                <a:solidFill>
                  <a:srgbClr val="001F5F"/>
                </a:solidFill>
                <a:latin typeface="Calibri"/>
                <a:cs typeface="Calibri"/>
              </a:rPr>
              <a:t>Так,</a:t>
            </a:r>
            <a:r>
              <a:rPr sz="1700" i="1" spc="2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700" i="1" spc="2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заглавной</a:t>
            </a:r>
            <a:r>
              <a:rPr sz="1700" i="1" spc="2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повести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75557" y="3073400"/>
            <a:ext cx="306705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47115" algn="l"/>
              </a:tabLst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особист	капитан-лейтенант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075557" y="3332175"/>
            <a:ext cx="2685415" cy="544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585595" algn="l"/>
                <a:tab pos="2493645" algn="l"/>
              </a:tabLst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расследует	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дело	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1972310" algn="l"/>
              </a:tabLst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фашистского	агента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140702" y="3073400"/>
            <a:ext cx="1386840" cy="8039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10185" algn="r">
              <a:lnSpc>
                <a:spcPct val="100000"/>
              </a:lnSpc>
              <a:spcBef>
                <a:spcPts val="105"/>
              </a:spcBef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Бенедиктов  сам</a:t>
            </a:r>
            <a:r>
              <a:rPr sz="1700" i="1" spc="-2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убийс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ве 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Лукинского,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075557" y="3850894"/>
            <a:ext cx="4452620" cy="544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наводившего</a:t>
            </a:r>
            <a:r>
              <a:rPr sz="1700" i="1" spc="1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самолеты</a:t>
            </a:r>
            <a:r>
              <a:rPr sz="1700" i="1" spc="1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противника</a:t>
            </a:r>
            <a:r>
              <a:rPr sz="1700" i="1" spc="1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во</a:t>
            </a:r>
            <a:r>
              <a:rPr sz="1700" i="1" spc="1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время </a:t>
            </a:r>
            <a:r>
              <a:rPr sz="1700" i="1" spc="-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бомбардировок</a:t>
            </a:r>
            <a:r>
              <a:rPr sz="1700" i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блокадного</a:t>
            </a:r>
            <a:r>
              <a:rPr sz="1700" i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города…</a:t>
            </a:r>
            <a:endParaRPr sz="1700">
              <a:latin typeface="Calibri"/>
              <a:cs typeface="Calibri"/>
            </a:endParaRPr>
          </a:p>
        </p:txBody>
      </p:sp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2416" y="5693664"/>
            <a:ext cx="6776466" cy="553974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1122680" y="5718759"/>
            <a:ext cx="651002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i="1" spc="105" dirty="0">
                <a:solidFill>
                  <a:srgbClr val="0D0D0D"/>
                </a:solidFill>
                <a:latin typeface="Palatino Linotype"/>
                <a:cs typeface="Palatino Linotype"/>
              </a:rPr>
              <a:t>Островский,</a:t>
            </a:r>
            <a:r>
              <a:rPr sz="1500" i="1" spc="-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55" dirty="0">
                <a:solidFill>
                  <a:srgbClr val="0D0D0D"/>
                </a:solidFill>
                <a:latin typeface="Palatino Linotype"/>
                <a:cs typeface="Palatino Linotype"/>
              </a:rPr>
              <a:t>А</a:t>
            </a:r>
            <a:r>
              <a:rPr sz="1500" i="1" spc="-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5" dirty="0">
                <a:solidFill>
                  <a:srgbClr val="0D0D0D"/>
                </a:solidFill>
                <a:latin typeface="Palatino Linotype"/>
                <a:cs typeface="Palatino Linotype"/>
              </a:rPr>
              <a:t>Напряжение</a:t>
            </a:r>
            <a:r>
              <a:rPr sz="1500" i="1" spc="4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/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00" dirty="0">
                <a:solidFill>
                  <a:srgbClr val="0D0D0D"/>
                </a:solidFill>
                <a:latin typeface="Palatino Linotype"/>
                <a:cs typeface="Palatino Linotype"/>
              </a:rPr>
              <a:t>Андрей</a:t>
            </a:r>
            <a:r>
              <a:rPr sz="1500" i="1" spc="2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05" dirty="0">
                <a:solidFill>
                  <a:srgbClr val="0D0D0D"/>
                </a:solidFill>
                <a:latin typeface="Palatino Linotype"/>
                <a:cs typeface="Palatino Linotype"/>
              </a:rPr>
              <a:t>Островский</a:t>
            </a:r>
            <a:r>
              <a:rPr sz="1500" i="1" spc="-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7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210" dirty="0">
                <a:solidFill>
                  <a:srgbClr val="0D0D0D"/>
                </a:solidFill>
                <a:latin typeface="Palatino Linotype"/>
                <a:cs typeface="Palatino Linotype"/>
              </a:rPr>
              <a:t>-</a:t>
            </a:r>
            <a:r>
              <a:rPr sz="1500" i="1" spc="-2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0" dirty="0">
                <a:solidFill>
                  <a:srgbClr val="0D0D0D"/>
                </a:solidFill>
                <a:latin typeface="Palatino Linotype"/>
                <a:cs typeface="Palatino Linotype"/>
              </a:rPr>
              <a:t>Москва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60" dirty="0">
                <a:solidFill>
                  <a:srgbClr val="0D0D0D"/>
                </a:solidFill>
                <a:latin typeface="Palatino Linotype"/>
                <a:cs typeface="Palatino Linotype"/>
              </a:rPr>
              <a:t>: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Вече,</a:t>
            </a:r>
            <a:endParaRPr sz="150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</a:pPr>
            <a:r>
              <a:rPr sz="1500" i="1" spc="150" dirty="0">
                <a:solidFill>
                  <a:srgbClr val="0D0D0D"/>
                </a:solidFill>
                <a:latin typeface="Palatino Linotype"/>
                <a:cs typeface="Palatino Linotype"/>
              </a:rPr>
              <a:t>2016</a:t>
            </a:r>
            <a:r>
              <a:rPr sz="1500" i="1" spc="-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10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300" dirty="0">
                <a:solidFill>
                  <a:srgbClr val="0D0D0D"/>
                </a:solidFill>
                <a:latin typeface="Palatino Linotype"/>
                <a:cs typeface="Palatino Linotype"/>
              </a:rPr>
              <a:t>–</a:t>
            </a:r>
            <a:r>
              <a:rPr sz="1500" i="1" spc="-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50" dirty="0">
                <a:solidFill>
                  <a:srgbClr val="0D0D0D"/>
                </a:solidFill>
                <a:latin typeface="Palatino Linotype"/>
                <a:cs typeface="Palatino Linotype"/>
              </a:rPr>
              <a:t>349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5" dirty="0">
                <a:solidFill>
                  <a:srgbClr val="0D0D0D"/>
                </a:solidFill>
                <a:latin typeface="Palatino Linotype"/>
                <a:cs typeface="Palatino Linotype"/>
              </a:rPr>
              <a:t>с.</a:t>
            </a:r>
            <a:endParaRPr sz="1500">
              <a:latin typeface="Palatino Linotype"/>
              <a:cs typeface="Palatino Linotype"/>
            </a:endParaRPr>
          </a:p>
        </p:txBody>
      </p:sp>
      <p:pic>
        <p:nvPicPr>
          <p:cNvPr id="20" name="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0455" y="480059"/>
            <a:ext cx="3051810" cy="536524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3255" y="739140"/>
            <a:ext cx="4609338" cy="452551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034790" y="762380"/>
            <a:ext cx="4450080" cy="1976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75590" algn="just">
              <a:lnSpc>
                <a:spcPct val="100000"/>
              </a:lnSpc>
              <a:spcBef>
                <a:spcPts val="95"/>
              </a:spcBef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Вадим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Шефнер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известный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ленинградский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поэт,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прозаик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фантаст.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Многим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детства </a:t>
            </a:r>
            <a:r>
              <a:rPr sz="1600" i="1" spc="-3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знакомы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написанные им строки: "Словом можно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убить,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словом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можно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спасти,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словом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можно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полки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за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собой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повести...".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Важное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место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творчестве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Шефнера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занимает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Ленинград,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город,</a:t>
            </a:r>
            <a:r>
              <a:rPr sz="1600" i="1" spc="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600" i="1" spc="1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котором</a:t>
            </a:r>
            <a:r>
              <a:rPr sz="1600" i="1" spc="1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он</a:t>
            </a:r>
            <a:r>
              <a:rPr sz="1600" i="1" spc="1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родился,</a:t>
            </a:r>
            <a:r>
              <a:rPr sz="1600" i="1" spc="1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прожил</a:t>
            </a:r>
            <a:r>
              <a:rPr sz="1600" i="1" spc="1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всю</a:t>
            </a:r>
            <a:r>
              <a:rPr sz="1600" i="1" spc="1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жизнь </a:t>
            </a:r>
            <a:r>
              <a:rPr sz="1600" i="1" spc="-3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который</a:t>
            </a:r>
            <a:r>
              <a:rPr sz="1600" i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любил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всей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душой.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34790" y="2713481"/>
            <a:ext cx="17208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29870">
              <a:lnSpc>
                <a:spcPct val="100000"/>
              </a:lnSpc>
              <a:spcBef>
                <a:spcPts val="95"/>
              </a:spcBef>
              <a:tabLst>
                <a:tab pos="946785" algn="l"/>
              </a:tabLst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Кни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г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«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ест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ра  проникновенное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87644" y="2713481"/>
            <a:ext cx="269684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37160">
              <a:lnSpc>
                <a:spcPct val="100000"/>
              </a:lnSpc>
              <a:spcBef>
                <a:spcPts val="95"/>
              </a:spcBef>
              <a:tabLst>
                <a:tab pos="1057910" algn="l"/>
                <a:tab pos="1315720" algn="l"/>
                <a:tab pos="1685925" algn="l"/>
                <a:tab pos="2103755" algn="l"/>
              </a:tabLst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пе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ч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ал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и»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тр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ог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600" i="1" spc="-30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льное, 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п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ов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ес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вова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н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у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дьбе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34790" y="3200857"/>
            <a:ext cx="445008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поколения,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о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первой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любви, оборванной войной, о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блокаде.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 Оно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ярко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окрашено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личными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переживаниями,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содержит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детали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биографии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самого писателя, 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эхо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событий его собственной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военной</a:t>
            </a:r>
            <a:r>
              <a:rPr sz="1600" i="1" spc="1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судьбы.</a:t>
            </a:r>
            <a:r>
              <a:rPr sz="1600" i="1" spc="1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Это</a:t>
            </a:r>
            <a:r>
              <a:rPr sz="1600" i="1" spc="1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проза</a:t>
            </a:r>
            <a:r>
              <a:rPr sz="1600" i="1" spc="1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поэта.</a:t>
            </a:r>
            <a:r>
              <a:rPr sz="1600" i="1" spc="1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Магия</a:t>
            </a:r>
            <a:r>
              <a:rPr sz="1600" i="1" spc="1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его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34790" y="4420311"/>
            <a:ext cx="237109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981710" algn="l"/>
              </a:tabLst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лирики	завораживает,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1165860" algn="l"/>
                <a:tab pos="2243455" algn="l"/>
              </a:tabLst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вызывает	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звучащая	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07556" y="4420311"/>
            <a:ext cx="861694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0335">
              <a:lnSpc>
                <a:spcPct val="100000"/>
              </a:lnSpc>
              <a:spcBef>
                <a:spcPts val="95"/>
              </a:spcBef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теплый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повести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04506" y="4420311"/>
            <a:ext cx="88011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95"/>
              </a:spcBef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отклик</a:t>
            </a:r>
            <a:endParaRPr sz="1600">
              <a:latin typeface="Calibri"/>
              <a:cs typeface="Calibri"/>
            </a:endParaRPr>
          </a:p>
          <a:p>
            <a:pPr marR="6350" algn="r">
              <a:lnSpc>
                <a:spcPct val="100000"/>
              </a:lnSpc>
              <a:spcBef>
                <a:spcPts val="5"/>
              </a:spcBef>
            </a:pP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щемящая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34790" y="4908550"/>
            <a:ext cx="13404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светлая</a:t>
            </a:r>
            <a:r>
              <a:rPr sz="1600" i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нота.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70788" y="5926835"/>
            <a:ext cx="7332725" cy="323837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050442" y="5951626"/>
            <a:ext cx="710565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i="1" spc="120" dirty="0">
                <a:solidFill>
                  <a:srgbClr val="0D0D0D"/>
                </a:solidFill>
                <a:latin typeface="Palatino Linotype"/>
                <a:cs typeface="Palatino Linotype"/>
              </a:rPr>
              <a:t>Шефнер,</a:t>
            </a:r>
            <a:r>
              <a:rPr sz="1500" i="1" spc="-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5" dirty="0">
                <a:solidFill>
                  <a:srgbClr val="0D0D0D"/>
                </a:solidFill>
                <a:latin typeface="Palatino Linotype"/>
                <a:cs typeface="Palatino Linotype"/>
              </a:rPr>
              <a:t>В.</a:t>
            </a:r>
            <a:r>
              <a:rPr sz="1500" i="1" spc="-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5" dirty="0">
                <a:solidFill>
                  <a:srgbClr val="0D0D0D"/>
                </a:solidFill>
                <a:latin typeface="Palatino Linotype"/>
                <a:cs typeface="Palatino Linotype"/>
              </a:rPr>
              <a:t>Сестра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5" dirty="0">
                <a:solidFill>
                  <a:srgbClr val="0D0D0D"/>
                </a:solidFill>
                <a:latin typeface="Palatino Linotype"/>
                <a:cs typeface="Palatino Linotype"/>
              </a:rPr>
              <a:t>печали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/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10" dirty="0">
                <a:solidFill>
                  <a:srgbClr val="0D0D0D"/>
                </a:solidFill>
                <a:latin typeface="Palatino Linotype"/>
                <a:cs typeface="Palatino Linotype"/>
              </a:rPr>
              <a:t>Вадим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5" dirty="0">
                <a:solidFill>
                  <a:srgbClr val="0D0D0D"/>
                </a:solidFill>
                <a:latin typeface="Palatino Linotype"/>
                <a:cs typeface="Palatino Linotype"/>
              </a:rPr>
              <a:t>Шефнер</a:t>
            </a:r>
            <a:r>
              <a:rPr sz="1500" i="1" spc="-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10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210" dirty="0">
                <a:solidFill>
                  <a:srgbClr val="0D0D0D"/>
                </a:solidFill>
                <a:latin typeface="Palatino Linotype"/>
                <a:cs typeface="Palatino Linotype"/>
              </a:rPr>
              <a:t>-</a:t>
            </a:r>
            <a:r>
              <a:rPr sz="1500" i="1" spc="-1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0" dirty="0">
                <a:solidFill>
                  <a:srgbClr val="0D0D0D"/>
                </a:solidFill>
                <a:latin typeface="Palatino Linotype"/>
                <a:cs typeface="Palatino Linotype"/>
              </a:rPr>
              <a:t>Москва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60" dirty="0">
                <a:solidFill>
                  <a:srgbClr val="0D0D0D"/>
                </a:solidFill>
                <a:latin typeface="Palatino Linotype"/>
                <a:cs typeface="Palatino Linotype"/>
              </a:rPr>
              <a:t>: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5" dirty="0">
                <a:solidFill>
                  <a:srgbClr val="0D0D0D"/>
                </a:solidFill>
                <a:latin typeface="Palatino Linotype"/>
                <a:cs typeface="Palatino Linotype"/>
              </a:rPr>
              <a:t>Речь,</a:t>
            </a:r>
            <a:r>
              <a:rPr sz="1500" i="1" spc="-1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5" dirty="0">
                <a:solidFill>
                  <a:srgbClr val="0D0D0D"/>
                </a:solidFill>
                <a:latin typeface="Palatino Linotype"/>
                <a:cs typeface="Palatino Linotype"/>
              </a:rPr>
              <a:t>2019.</a:t>
            </a:r>
            <a:r>
              <a:rPr sz="1500" i="1" spc="-10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300" dirty="0">
                <a:solidFill>
                  <a:srgbClr val="0D0D0D"/>
                </a:solidFill>
                <a:latin typeface="Palatino Linotype"/>
                <a:cs typeface="Palatino Linotype"/>
              </a:rPr>
              <a:t>–</a:t>
            </a:r>
            <a:r>
              <a:rPr sz="1500" i="1" spc="-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50" dirty="0">
                <a:solidFill>
                  <a:srgbClr val="0D0D0D"/>
                </a:solidFill>
                <a:latin typeface="Palatino Linotype"/>
                <a:cs typeface="Palatino Linotype"/>
              </a:rPr>
              <a:t>349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5" dirty="0">
                <a:solidFill>
                  <a:srgbClr val="0D0D0D"/>
                </a:solidFill>
                <a:latin typeface="Palatino Linotype"/>
                <a:cs typeface="Palatino Linotype"/>
              </a:rPr>
              <a:t>с.</a:t>
            </a:r>
            <a:endParaRPr sz="1500">
              <a:latin typeface="Palatino Linotype"/>
              <a:cs typeface="Palatino Linotype"/>
            </a:endParaRPr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7284" y="603504"/>
            <a:ext cx="3315462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06596" y="569976"/>
            <a:ext cx="4530090" cy="477088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087748" y="592328"/>
            <a:ext cx="4371340" cy="46589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59740" algn="just">
              <a:lnSpc>
                <a:spcPct val="100000"/>
              </a:lnSpc>
              <a:spcBef>
                <a:spcPts val="95"/>
              </a:spcBef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Книга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русской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поэтессы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журналистки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Ольги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Берггольц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25" dirty="0">
                <a:solidFill>
                  <a:srgbClr val="001F5F"/>
                </a:solidFill>
                <a:latin typeface="Calibri"/>
                <a:cs typeface="Calibri"/>
              </a:rPr>
              <a:t>«Говорит</a:t>
            </a:r>
            <a:r>
              <a:rPr sz="1600" i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Ленинград»,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рассказывает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о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работе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радио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годы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Великой </a:t>
            </a:r>
            <a:r>
              <a:rPr sz="1600" i="1" spc="-3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Отечественной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войны. Что значило радио для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жителей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блокадного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Ленинграда?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Ольга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Берггольц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вспоминала: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«На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улицах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Ленинграда </a:t>
            </a:r>
            <a:r>
              <a:rPr sz="1600" i="1" spc="-3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люди уже</a:t>
            </a:r>
            <a:r>
              <a:rPr sz="1600" i="1" spc="3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падали с ног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от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голода...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Один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район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за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другим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погружался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во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тьму,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подобную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полярной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ночи,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иссякала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энергия,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уходил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из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города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свет,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замирало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движение.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сплошь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рядом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оказывалось,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что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у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ослабевшего,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полумертвого ленинградца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существует только </a:t>
            </a:r>
            <a:r>
              <a:rPr sz="1600" i="1" spc="-3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одна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форма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связи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внешним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миром,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это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-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"тарелка"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радио.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Отсюда,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из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этого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черного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круга на стене,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доходили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до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человека людские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голоса...</a:t>
            </a:r>
            <a:endParaRPr sz="1600">
              <a:latin typeface="Calibri"/>
              <a:cs typeface="Calibri"/>
            </a:endParaRPr>
          </a:p>
          <a:p>
            <a:pPr marL="12700" marR="5080" indent="549910" algn="just">
              <a:lnSpc>
                <a:spcPct val="100000"/>
              </a:lnSpc>
              <a:spcBef>
                <a:spcPts val="5"/>
              </a:spcBef>
            </a:pP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Даже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если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радио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не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говорило,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только </a:t>
            </a:r>
            <a:r>
              <a:rPr sz="1600" i="1" spc="-3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стучал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метроном – и это означало, что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город 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жив,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что</a:t>
            </a:r>
            <a:r>
              <a:rPr sz="1600" i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его сердце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бьется...».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9600" y="5908547"/>
            <a:ext cx="8068818" cy="32383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90473" y="5933947"/>
            <a:ext cx="7833995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i="1" spc="105" dirty="0">
                <a:solidFill>
                  <a:srgbClr val="0D0D0D"/>
                </a:solidFill>
                <a:latin typeface="Palatino Linotype"/>
                <a:cs typeface="Palatino Linotype"/>
              </a:rPr>
              <a:t>Берггольц,</a:t>
            </a:r>
            <a:r>
              <a:rPr sz="1500" i="1" spc="-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О</a:t>
            </a:r>
            <a:r>
              <a:rPr sz="1500" i="1" spc="-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2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Говорит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5" dirty="0">
                <a:solidFill>
                  <a:srgbClr val="0D0D0D"/>
                </a:solidFill>
                <a:latin typeface="Palatino Linotype"/>
                <a:cs typeface="Palatino Linotype"/>
              </a:rPr>
              <a:t>Ленинград</a:t>
            </a:r>
            <a:r>
              <a:rPr sz="1500" i="1" spc="4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5" dirty="0">
                <a:solidFill>
                  <a:srgbClr val="0D0D0D"/>
                </a:solidFill>
                <a:latin typeface="Palatino Linotype"/>
                <a:cs typeface="Palatino Linotype"/>
              </a:rPr>
              <a:t>/</a:t>
            </a:r>
            <a:r>
              <a:rPr sz="1500" i="1" spc="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05" dirty="0">
                <a:solidFill>
                  <a:srgbClr val="0D0D0D"/>
                </a:solidFill>
                <a:latin typeface="Palatino Linotype"/>
                <a:cs typeface="Palatino Linotype"/>
              </a:rPr>
              <a:t>Ольга</a:t>
            </a:r>
            <a:r>
              <a:rPr sz="1500" i="1" spc="-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05" dirty="0">
                <a:solidFill>
                  <a:srgbClr val="0D0D0D"/>
                </a:solidFill>
                <a:latin typeface="Palatino Linotype"/>
                <a:cs typeface="Palatino Linotype"/>
              </a:rPr>
              <a:t>Берггольц</a:t>
            </a:r>
            <a:r>
              <a:rPr sz="1500" i="1" spc="-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9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210" dirty="0">
                <a:solidFill>
                  <a:srgbClr val="0D0D0D"/>
                </a:solidFill>
                <a:latin typeface="Palatino Linotype"/>
                <a:cs typeface="Palatino Linotype"/>
              </a:rPr>
              <a:t>-</a:t>
            </a:r>
            <a:r>
              <a:rPr sz="1500" i="1" spc="-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0" dirty="0">
                <a:solidFill>
                  <a:srgbClr val="0D0D0D"/>
                </a:solidFill>
                <a:latin typeface="Palatino Linotype"/>
                <a:cs typeface="Palatino Linotype"/>
              </a:rPr>
              <a:t>Москва</a:t>
            </a:r>
            <a:r>
              <a:rPr sz="1500" i="1" spc="4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60" dirty="0">
                <a:solidFill>
                  <a:srgbClr val="0D0D0D"/>
                </a:solidFill>
                <a:latin typeface="Palatino Linotype"/>
                <a:cs typeface="Palatino Linotype"/>
              </a:rPr>
              <a:t>: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20" dirty="0">
                <a:solidFill>
                  <a:srgbClr val="0D0D0D"/>
                </a:solidFill>
                <a:latin typeface="Palatino Linotype"/>
                <a:cs typeface="Palatino Linotype"/>
              </a:rPr>
              <a:t>АСТ,</a:t>
            </a:r>
            <a:r>
              <a:rPr sz="1500" i="1" spc="-1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5" dirty="0">
                <a:solidFill>
                  <a:srgbClr val="0D0D0D"/>
                </a:solidFill>
                <a:latin typeface="Palatino Linotype"/>
                <a:cs typeface="Palatino Linotype"/>
              </a:rPr>
              <a:t>2019.</a:t>
            </a:r>
            <a:r>
              <a:rPr sz="1500" i="1" spc="-10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305" dirty="0">
                <a:solidFill>
                  <a:srgbClr val="0D0D0D"/>
                </a:solidFill>
                <a:latin typeface="Palatino Linotype"/>
                <a:cs typeface="Palatino Linotype"/>
              </a:rPr>
              <a:t>–</a:t>
            </a:r>
            <a:r>
              <a:rPr sz="1500" i="1" spc="-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50" dirty="0">
                <a:solidFill>
                  <a:srgbClr val="0D0D0D"/>
                </a:solidFill>
                <a:latin typeface="Palatino Linotype"/>
                <a:cs typeface="Palatino Linotype"/>
              </a:rPr>
              <a:t>558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90" dirty="0">
                <a:solidFill>
                  <a:srgbClr val="0D0D0D"/>
                </a:solidFill>
                <a:latin typeface="Palatino Linotype"/>
                <a:cs typeface="Palatino Linotype"/>
              </a:rPr>
              <a:t>с.</a:t>
            </a:r>
            <a:endParaRPr sz="1500">
              <a:latin typeface="Palatino Linotype"/>
              <a:cs typeface="Palatino Linotype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8723" y="489204"/>
            <a:ext cx="3220974" cy="516407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22776" y="906780"/>
            <a:ext cx="4680966" cy="403326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416678" y="929767"/>
            <a:ext cx="9874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звес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н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я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75503" y="929767"/>
            <a:ext cx="85534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п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эте</a:t>
            </a:r>
            <a:r>
              <a:rPr sz="1600" i="1" spc="-20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00468" y="929767"/>
            <a:ext cx="5410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spc="-3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ль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га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11236" y="929767"/>
            <a:ext cx="91566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Берггольц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03294" y="1173302"/>
            <a:ext cx="4524375" cy="2220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практически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всю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блокаду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проработала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на 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ленинградском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радио. </a:t>
            </a:r>
            <a:r>
              <a:rPr sz="1600" i="1" spc="-25" dirty="0">
                <a:solidFill>
                  <a:srgbClr val="001F5F"/>
                </a:solidFill>
                <a:latin typeface="Calibri"/>
                <a:cs typeface="Calibri"/>
              </a:rPr>
              <a:t>Трудно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переоценить,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какой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вклад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внес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его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небольшой,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а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концу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блокады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 ставший еще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меньше,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коллектив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 освобождение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города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сколько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жизней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он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сохранил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своими </a:t>
            </a:r>
            <a:r>
              <a:rPr sz="1600" i="1" spc="-3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жизнеутверждающими</a:t>
            </a:r>
            <a:r>
              <a:rPr sz="1600" i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передачами.</a:t>
            </a:r>
            <a:endParaRPr sz="1600">
              <a:latin typeface="Calibri"/>
              <a:cs typeface="Calibri"/>
            </a:endParaRPr>
          </a:p>
          <a:p>
            <a:pPr marL="12700" marR="6350" indent="368300" algn="just">
              <a:lnSpc>
                <a:spcPct val="100000"/>
              </a:lnSpc>
              <a:spcBef>
                <a:spcPts val="5"/>
              </a:spcBef>
            </a:pP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Книга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«Дневные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звезды»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это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философски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обобщенный дневник, сочетающий воспоминание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1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трагическом</a:t>
            </a:r>
            <a:r>
              <a:rPr sz="1600" i="1" spc="1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времени</a:t>
            </a:r>
            <a:r>
              <a:rPr sz="1600" i="1" spc="1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ленинградской</a:t>
            </a:r>
            <a:r>
              <a:rPr sz="1600" i="1" spc="1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блокады</a:t>
            </a:r>
            <a:r>
              <a:rPr sz="1600" i="1" spc="1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03294" y="3368802"/>
            <a:ext cx="295592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809750" algn="l"/>
              </a:tabLst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многообразными	лирическими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1596390" algn="l"/>
                <a:tab pos="2637155" algn="l"/>
              </a:tabLst>
            </a:pP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позволяющий	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понять	и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103744" y="3368802"/>
            <a:ext cx="142176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1125">
              <a:lnSpc>
                <a:spcPct val="100000"/>
              </a:lnSpc>
              <a:spcBef>
                <a:spcPts val="95"/>
              </a:spcBef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ассоциациями,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почувствовать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03294" y="3856735"/>
            <a:ext cx="45231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«биографию</a:t>
            </a:r>
            <a:r>
              <a:rPr sz="1600" i="1" spc="1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века»,</a:t>
            </a:r>
            <a:r>
              <a:rPr sz="1600" i="1" spc="1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судьбу</a:t>
            </a:r>
            <a:r>
              <a:rPr sz="1600" i="1" spc="1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поколения.</a:t>
            </a:r>
            <a:r>
              <a:rPr sz="1600" i="1" spc="1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Перед</a:t>
            </a:r>
            <a:r>
              <a:rPr sz="1600" i="1" spc="1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нами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75628" y="4100576"/>
            <a:ext cx="98742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45110">
              <a:lnSpc>
                <a:spcPct val="100000"/>
              </a:lnSpc>
              <a:spcBef>
                <a:spcPts val="95"/>
              </a:spcBef>
            </a:pP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ря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д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е  </a:t>
            </a:r>
            <a:r>
              <a:rPr sz="1600" i="1" spc="-30" dirty="0">
                <a:solidFill>
                  <a:srgbClr val="001F5F"/>
                </a:solidFill>
                <a:latin typeface="Calibri"/>
                <a:cs typeface="Calibri"/>
              </a:rPr>
              <a:t>б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л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-30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адн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ый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31405" y="4100576"/>
            <a:ext cx="109410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1440" marR="5080" indent="-79375">
              <a:lnSpc>
                <a:spcPct val="100000"/>
              </a:lnSpc>
              <a:spcBef>
                <a:spcPts val="95"/>
              </a:spcBef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п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едс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ают 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Ленин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г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д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,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03294" y="4100576"/>
            <a:ext cx="213931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412115" algn="l"/>
                <a:tab pos="1195070" algn="l"/>
              </a:tabLst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	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нехронологическим </a:t>
            </a:r>
            <a:r>
              <a:rPr sz="1600" i="1" spc="-3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детство	поэта,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послевоенное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время.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380" y="5803391"/>
            <a:ext cx="7689342" cy="555497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834339" y="5829096"/>
            <a:ext cx="684339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i="1" spc="100" dirty="0">
                <a:solidFill>
                  <a:srgbClr val="0D0D0D"/>
                </a:solidFill>
                <a:latin typeface="Palatino Linotype"/>
                <a:cs typeface="Palatino Linotype"/>
              </a:rPr>
              <a:t>Берггольц,</a:t>
            </a:r>
            <a:r>
              <a:rPr sz="1500" i="1" spc="-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О</a:t>
            </a:r>
            <a:r>
              <a:rPr sz="1500" i="1" spc="-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2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Дневные</a:t>
            </a:r>
            <a:r>
              <a:rPr sz="1500" i="1" spc="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65" dirty="0">
                <a:solidFill>
                  <a:srgbClr val="0D0D0D"/>
                </a:solidFill>
                <a:latin typeface="Palatino Linotype"/>
                <a:cs typeface="Palatino Linotype"/>
              </a:rPr>
              <a:t>звезды</a:t>
            </a:r>
            <a:r>
              <a:rPr sz="1500" i="1" spc="1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/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05" dirty="0">
                <a:solidFill>
                  <a:srgbClr val="0D0D0D"/>
                </a:solidFill>
                <a:latin typeface="Palatino Linotype"/>
                <a:cs typeface="Palatino Linotype"/>
              </a:rPr>
              <a:t>Ольга</a:t>
            </a:r>
            <a:r>
              <a:rPr sz="1500" i="1" spc="4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05" dirty="0">
                <a:solidFill>
                  <a:srgbClr val="0D0D0D"/>
                </a:solidFill>
                <a:latin typeface="Palatino Linotype"/>
                <a:cs typeface="Palatino Linotype"/>
              </a:rPr>
              <a:t>Берггольц</a:t>
            </a:r>
            <a:r>
              <a:rPr sz="1500" i="1" spc="-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9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210" dirty="0">
                <a:solidFill>
                  <a:srgbClr val="0D0D0D"/>
                </a:solidFill>
                <a:latin typeface="Palatino Linotype"/>
                <a:cs typeface="Palatino Linotype"/>
              </a:rPr>
              <a:t>-</a:t>
            </a:r>
            <a:r>
              <a:rPr sz="1500" i="1" spc="-1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0" dirty="0">
                <a:solidFill>
                  <a:srgbClr val="0D0D0D"/>
                </a:solidFill>
                <a:latin typeface="Palatino Linotype"/>
                <a:cs typeface="Palatino Linotype"/>
              </a:rPr>
              <a:t>Москва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60" dirty="0">
                <a:solidFill>
                  <a:srgbClr val="0D0D0D"/>
                </a:solidFill>
                <a:latin typeface="Palatino Linotype"/>
                <a:cs typeface="Palatino Linotype"/>
              </a:rPr>
              <a:t>: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14" dirty="0">
                <a:solidFill>
                  <a:srgbClr val="0D0D0D"/>
                </a:solidFill>
                <a:latin typeface="Palatino Linotype"/>
                <a:cs typeface="Palatino Linotype"/>
              </a:rPr>
              <a:t>Сов.</a:t>
            </a:r>
            <a:r>
              <a:rPr sz="1500" i="1" spc="-1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90" dirty="0">
                <a:solidFill>
                  <a:srgbClr val="0D0D0D"/>
                </a:solidFill>
                <a:latin typeface="Palatino Linotype"/>
                <a:cs typeface="Palatino Linotype"/>
              </a:rPr>
              <a:t>Россия,</a:t>
            </a:r>
            <a:endParaRPr sz="150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</a:pPr>
            <a:r>
              <a:rPr sz="1500" i="1" spc="150" dirty="0">
                <a:solidFill>
                  <a:srgbClr val="0D0D0D"/>
                </a:solidFill>
                <a:latin typeface="Palatino Linotype"/>
                <a:cs typeface="Palatino Linotype"/>
              </a:rPr>
              <a:t>197</a:t>
            </a:r>
            <a:r>
              <a:rPr sz="1500" i="1" spc="-25" dirty="0">
                <a:solidFill>
                  <a:srgbClr val="0D0D0D"/>
                </a:solidFill>
                <a:latin typeface="Palatino Linotype"/>
                <a:cs typeface="Palatino Linotype"/>
              </a:rPr>
              <a:t>7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10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210" dirty="0">
                <a:solidFill>
                  <a:srgbClr val="0D0D0D"/>
                </a:solidFill>
                <a:latin typeface="Palatino Linotype"/>
                <a:cs typeface="Palatino Linotype"/>
              </a:rPr>
              <a:t>-</a:t>
            </a:r>
            <a:r>
              <a:rPr sz="1500" i="1" spc="-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50" dirty="0">
                <a:solidFill>
                  <a:srgbClr val="0D0D0D"/>
                </a:solidFill>
                <a:latin typeface="Palatino Linotype"/>
                <a:cs typeface="Palatino Linotype"/>
              </a:rPr>
              <a:t>206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5" dirty="0">
                <a:solidFill>
                  <a:srgbClr val="0D0D0D"/>
                </a:solidFill>
                <a:latin typeface="Palatino Linotype"/>
                <a:cs typeface="Palatino Linotype"/>
              </a:rPr>
              <a:t>с.</a:t>
            </a:r>
            <a:endParaRPr sz="1500">
              <a:latin typeface="Palatino Linotype"/>
              <a:cs typeface="Palatino Linotype"/>
            </a:endParaRPr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7200" y="510540"/>
            <a:ext cx="3243833" cy="533933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22776" y="906780"/>
            <a:ext cx="4464558" cy="37558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003294" y="928243"/>
            <a:ext cx="4307840" cy="544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94005">
              <a:lnSpc>
                <a:spcPct val="100000"/>
              </a:lnSpc>
              <a:spcBef>
                <a:spcPts val="105"/>
              </a:spcBef>
              <a:tabLst>
                <a:tab pos="1189355" algn="l"/>
                <a:tab pos="2056764" algn="l"/>
                <a:tab pos="3037840" algn="l"/>
              </a:tabLst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Дмитрий</a:t>
            </a:r>
            <a:r>
              <a:rPr sz="1700" i="1" spc="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Сергеевич</a:t>
            </a:r>
            <a:r>
              <a:rPr sz="1700" i="1" spc="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Лихачев</a:t>
            </a:r>
            <a:r>
              <a:rPr sz="1700" i="1" spc="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r>
              <a:rPr sz="1700" i="1" spc="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всемирно </a:t>
            </a:r>
            <a:r>
              <a:rPr sz="1700" i="1" spc="-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известны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й	уч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н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ы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й:	фи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л</a:t>
            </a:r>
            <a:r>
              <a:rPr sz="1700" i="1" spc="-2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ло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г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,	к</a:t>
            </a:r>
            <a:r>
              <a:rPr sz="1700" i="1" spc="-20" dirty="0">
                <a:solidFill>
                  <a:srgbClr val="001F5F"/>
                </a:solidFill>
                <a:latin typeface="Calibri"/>
                <a:cs typeface="Calibri"/>
              </a:rPr>
              <a:t>у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ь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тур</a:t>
            </a:r>
            <a:r>
              <a:rPr sz="1700" i="1" spc="-2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ло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г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,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03294" y="1446657"/>
            <a:ext cx="1565275" cy="544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искусствовед.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Отеч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ественной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60846" y="1446657"/>
            <a:ext cx="2550160" cy="544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15570">
              <a:lnSpc>
                <a:spcPct val="100000"/>
              </a:lnSpc>
              <a:spcBef>
                <a:spcPts val="105"/>
              </a:spcBef>
              <a:tabLst>
                <a:tab pos="782320" algn="l"/>
                <a:tab pos="815975" algn="l"/>
                <a:tab pos="1259205" algn="l"/>
                <a:tab pos="1777364" algn="l"/>
                <a:tab pos="2433320" algn="l"/>
              </a:tabLst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	го</a:t>
            </a:r>
            <a:r>
              <a:rPr sz="1700" i="1" spc="10" dirty="0">
                <a:solidFill>
                  <a:srgbClr val="001F5F"/>
                </a:solidFill>
                <a:latin typeface="Calibri"/>
                <a:cs typeface="Calibri"/>
              </a:rPr>
              <a:t>д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ы		В</a:t>
            </a:r>
            <a:r>
              <a:rPr sz="1700" i="1" spc="-30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ли</a:t>
            </a:r>
            <a:r>
              <a:rPr sz="1700" i="1" spc="-30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ой 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войны		он	на</a:t>
            </a:r>
            <a:r>
              <a:rPr sz="1700" i="1" spc="-20" dirty="0">
                <a:solidFill>
                  <a:srgbClr val="001F5F"/>
                </a:solidFill>
                <a:latin typeface="Calibri"/>
                <a:cs typeface="Calibri"/>
              </a:rPr>
              <a:t>х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д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ил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я	в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03294" y="1964817"/>
            <a:ext cx="4304665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осажденном</a:t>
            </a:r>
            <a:r>
              <a:rPr sz="1700" i="1" spc="2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гитлеровцами</a:t>
            </a:r>
            <a:r>
              <a:rPr sz="1700" i="1" spc="2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Ленинграде,</a:t>
            </a:r>
            <a:r>
              <a:rPr sz="1700" i="1" spc="2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где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03294" y="2223897"/>
            <a:ext cx="3527425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821690" algn="l"/>
                <a:tab pos="1388745" algn="l"/>
                <a:tab pos="2271395" algn="l"/>
                <a:tab pos="3395979" algn="l"/>
              </a:tabLst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вид</a:t>
            </a:r>
            <a:r>
              <a:rPr sz="1700" i="1" spc="-20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л	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вс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е	у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ж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ас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ы	</a:t>
            </a:r>
            <a:r>
              <a:rPr sz="1700" i="1" spc="-20" dirty="0">
                <a:solidFill>
                  <a:srgbClr val="001F5F"/>
                </a:solidFill>
                <a:latin typeface="Calibri"/>
                <a:cs typeface="Calibri"/>
              </a:rPr>
              <a:t>б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ло</a:t>
            </a:r>
            <a:r>
              <a:rPr sz="1700" i="1" spc="-30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д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ы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.	В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03294" y="2223897"/>
            <a:ext cx="4307840" cy="544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771265">
              <a:lnSpc>
                <a:spcPct val="100000"/>
              </a:lnSpc>
              <a:spcBef>
                <a:spcPts val="105"/>
              </a:spcBef>
              <a:tabLst>
                <a:tab pos="1731645" algn="l"/>
                <a:tab pos="2244090" algn="l"/>
                <a:tab pos="3197860" algn="l"/>
                <a:tab pos="3712210" algn="l"/>
              </a:tabLst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своих  воспоминаниях	он	пишет	об	это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м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;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03294" y="2742438"/>
            <a:ext cx="4308475" cy="544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подробности</a:t>
            </a:r>
            <a:r>
              <a:rPr sz="1700" i="1" spc="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жизни</a:t>
            </a:r>
            <a:r>
              <a:rPr sz="1700" i="1" spc="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«блокадников»,</a:t>
            </a:r>
            <a:r>
              <a:rPr sz="1700" i="1" spc="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усилия </a:t>
            </a:r>
            <a:r>
              <a:rPr sz="1700" i="1" spc="-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700" i="1" spc="1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обороне</a:t>
            </a:r>
            <a:r>
              <a:rPr sz="1700" i="1" spc="1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города</a:t>
            </a:r>
            <a:r>
              <a:rPr sz="1700" i="1" spc="1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показаны</a:t>
            </a:r>
            <a:r>
              <a:rPr sz="1700" i="1" spc="1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r>
              <a:rPr sz="1700" i="1" spc="1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фоне</a:t>
            </a:r>
            <a:r>
              <a:rPr sz="1700" i="1" spc="1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общих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30495" y="3260597"/>
            <a:ext cx="3079750" cy="544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16839">
              <a:lnSpc>
                <a:spcPct val="100000"/>
              </a:lnSpc>
              <a:spcBef>
                <a:spcPts val="105"/>
              </a:spcBef>
              <a:tabLst>
                <a:tab pos="690245" algn="l"/>
                <a:tab pos="823594" algn="l"/>
                <a:tab pos="1141730" algn="l"/>
                <a:tab pos="1829435" algn="l"/>
              </a:tabLst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о	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морально-нравственном </a:t>
            </a:r>
            <a:r>
              <a:rPr sz="1700" i="1" spc="-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лю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дей		в	этих	т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яж</a:t>
            </a:r>
            <a:r>
              <a:rPr sz="1700" i="1" spc="-25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700" i="1" spc="-20" dirty="0">
                <a:solidFill>
                  <a:srgbClr val="001F5F"/>
                </a:solidFill>
                <a:latin typeface="Calibri"/>
                <a:cs typeface="Calibri"/>
              </a:rPr>
              <a:t>л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ейш</a:t>
            </a:r>
            <a:r>
              <a:rPr sz="1700" i="1" spc="-1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х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03294" y="3260597"/>
            <a:ext cx="1037590" cy="8039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раздумий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состо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я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нии 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условиях,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96383" y="3779011"/>
            <a:ext cx="321310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4805" algn="l"/>
                <a:tab pos="1161415" algn="l"/>
                <a:tab pos="1494155" algn="l"/>
                <a:tab pos="3088640" algn="l"/>
              </a:tabLst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о	</a:t>
            </a:r>
            <a:r>
              <a:rPr sz="1700" i="1" spc="-15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ойн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е,	о	п</a:t>
            </a:r>
            <a:r>
              <a:rPr sz="1700" i="1" spc="-2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</a:t>
            </a:r>
            <a:r>
              <a:rPr sz="1700" i="1" spc="-2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тичес</a:t>
            </a:r>
            <a:r>
              <a:rPr sz="1700" i="1" spc="-25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м	и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03294" y="4038091"/>
            <a:ext cx="4305935" cy="544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308225" algn="l"/>
                <a:tab pos="2879725" algn="l"/>
                <a:tab pos="3119120" algn="l"/>
                <a:tab pos="4181475" algn="l"/>
              </a:tabLst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б</a:t>
            </a:r>
            <a:r>
              <a:rPr sz="1700" i="1" spc="-30" dirty="0">
                <a:solidFill>
                  <a:srgbClr val="001F5F"/>
                </a:solidFill>
                <a:latin typeface="Calibri"/>
                <a:cs typeface="Calibri"/>
              </a:rPr>
              <a:t>щ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ественном  </a:t>
            </a:r>
            <a:r>
              <a:rPr sz="1700" i="1" spc="-1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строе	</a:t>
            </a:r>
            <a:r>
              <a:rPr sz="1700" i="1" spc="-30" dirty="0">
                <a:solidFill>
                  <a:srgbClr val="001F5F"/>
                </a:solidFill>
                <a:latin typeface="Calibri"/>
                <a:cs typeface="Calibri"/>
              </a:rPr>
              <a:t>СС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Р	и	</a:t>
            </a:r>
            <a:r>
              <a:rPr sz="1700" i="1" spc="-160" dirty="0">
                <a:solidFill>
                  <a:srgbClr val="001F5F"/>
                </a:solidFill>
                <a:latin typeface="Calibri"/>
                <a:cs typeface="Calibri"/>
              </a:rPr>
              <a:t>Г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ерма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н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ии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,	о  причинах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мирового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конфликта.</a:t>
            </a:r>
            <a:endParaRPr sz="170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608" y="5669279"/>
            <a:ext cx="7911846" cy="555497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754786" y="5695289"/>
            <a:ext cx="7633334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i="1" spc="125" dirty="0">
                <a:solidFill>
                  <a:srgbClr val="0D0D0D"/>
                </a:solidFill>
                <a:latin typeface="Palatino Linotype"/>
                <a:cs typeface="Palatino Linotype"/>
              </a:rPr>
              <a:t>Лихачев,</a:t>
            </a:r>
            <a:r>
              <a:rPr sz="1500" i="1" spc="-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Д</a:t>
            </a:r>
            <a:r>
              <a:rPr sz="1500" i="1" spc="-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95" dirty="0">
                <a:solidFill>
                  <a:srgbClr val="0D0D0D"/>
                </a:solidFill>
                <a:latin typeface="Palatino Linotype"/>
                <a:cs typeface="Palatino Linotype"/>
              </a:rPr>
              <a:t>В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10" dirty="0">
                <a:solidFill>
                  <a:srgbClr val="0D0D0D"/>
                </a:solidFill>
                <a:latin typeface="Palatino Linotype"/>
                <a:cs typeface="Palatino Linotype"/>
              </a:rPr>
              <a:t>блокадном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Ленинграде</a:t>
            </a:r>
            <a:r>
              <a:rPr sz="1500" i="1" spc="2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/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95" dirty="0">
                <a:solidFill>
                  <a:srgbClr val="0D0D0D"/>
                </a:solidFill>
                <a:latin typeface="Palatino Linotype"/>
                <a:cs typeface="Palatino Linotype"/>
              </a:rPr>
              <a:t>Дмитрий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Лихачев</a:t>
            </a:r>
            <a:r>
              <a:rPr sz="1500" i="1" spc="-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8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210" dirty="0">
                <a:solidFill>
                  <a:srgbClr val="0D0D0D"/>
                </a:solidFill>
                <a:latin typeface="Palatino Linotype"/>
                <a:cs typeface="Palatino Linotype"/>
              </a:rPr>
              <a:t>-</a:t>
            </a:r>
            <a:r>
              <a:rPr sz="1500" i="1" spc="-2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0" dirty="0">
                <a:solidFill>
                  <a:srgbClr val="0D0D0D"/>
                </a:solidFill>
                <a:latin typeface="Palatino Linotype"/>
                <a:cs typeface="Palatino Linotype"/>
              </a:rPr>
              <a:t>Москва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60" dirty="0">
                <a:solidFill>
                  <a:srgbClr val="0D0D0D"/>
                </a:solidFill>
                <a:latin typeface="Palatino Linotype"/>
                <a:cs typeface="Palatino Linotype"/>
              </a:rPr>
              <a:t>: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10" dirty="0">
                <a:solidFill>
                  <a:srgbClr val="0D0D0D"/>
                </a:solidFill>
                <a:latin typeface="Palatino Linotype"/>
                <a:cs typeface="Palatino Linotype"/>
              </a:rPr>
              <a:t>Алгоритм,</a:t>
            </a:r>
            <a:endParaRPr sz="150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</a:pPr>
            <a:r>
              <a:rPr sz="1500" i="1" spc="150" dirty="0">
                <a:solidFill>
                  <a:srgbClr val="0D0D0D"/>
                </a:solidFill>
                <a:latin typeface="Palatino Linotype"/>
                <a:cs typeface="Palatino Linotype"/>
              </a:rPr>
              <a:t>201</a:t>
            </a:r>
            <a:r>
              <a:rPr sz="1500" i="1" spc="-20" dirty="0">
                <a:solidFill>
                  <a:srgbClr val="0D0D0D"/>
                </a:solidFill>
                <a:latin typeface="Palatino Linotype"/>
                <a:cs typeface="Palatino Linotype"/>
              </a:rPr>
              <a:t>7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10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300" dirty="0">
                <a:solidFill>
                  <a:srgbClr val="0D0D0D"/>
                </a:solidFill>
                <a:latin typeface="Palatino Linotype"/>
                <a:cs typeface="Palatino Linotype"/>
              </a:rPr>
              <a:t>–</a:t>
            </a:r>
            <a:r>
              <a:rPr sz="1500" i="1" spc="-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50" dirty="0">
                <a:solidFill>
                  <a:srgbClr val="0D0D0D"/>
                </a:solidFill>
                <a:latin typeface="Palatino Linotype"/>
                <a:cs typeface="Palatino Linotype"/>
              </a:rPr>
              <a:t>238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5" dirty="0">
                <a:solidFill>
                  <a:srgbClr val="0D0D0D"/>
                </a:solidFill>
                <a:latin typeface="Palatino Linotype"/>
                <a:cs typeface="Palatino Linotype"/>
              </a:rPr>
              <a:t>с.</a:t>
            </a:r>
            <a:endParaRPr sz="1500">
              <a:latin typeface="Palatino Linotype"/>
              <a:cs typeface="Palatino Linotype"/>
            </a:endParaRPr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0351" y="504444"/>
            <a:ext cx="2999994" cy="513816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74591" y="850391"/>
            <a:ext cx="4490466" cy="454075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0080" y="5803391"/>
            <a:ext cx="7824978" cy="55549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20648" y="872108"/>
            <a:ext cx="7669530" cy="54400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47085" marR="5080" indent="245110" algn="just">
              <a:lnSpc>
                <a:spcPct val="100000"/>
              </a:lnSpc>
              <a:spcBef>
                <a:spcPts val="105"/>
              </a:spcBef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Военный врач,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хирург Федор </a:t>
            </a:r>
            <a:r>
              <a:rPr sz="1700" i="1" spc="-25" dirty="0">
                <a:solidFill>
                  <a:srgbClr val="001F5F"/>
                </a:solidFill>
                <a:latin typeface="Calibri"/>
                <a:cs typeface="Calibri"/>
              </a:rPr>
              <a:t>Грачев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 годы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войны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работал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в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госпитале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в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блокадном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Ленинграде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и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оставил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уникальные </a:t>
            </a:r>
            <a:r>
              <a:rPr sz="1700" i="1" spc="-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воспоминания.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Мемуары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20" dirty="0">
                <a:solidFill>
                  <a:srgbClr val="001F5F"/>
                </a:solidFill>
                <a:latin typeface="Calibri"/>
                <a:cs typeface="Calibri"/>
              </a:rPr>
              <a:t>Грачева</a:t>
            </a:r>
            <a:r>
              <a:rPr sz="1700" i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предельно </a:t>
            </a:r>
            <a:r>
              <a:rPr sz="1700" i="1" spc="-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правдивы,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них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показаны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невероятные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условия,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которых жили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работали люди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осажденном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Ленинграде.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Особое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место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уделяется деятельности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самого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госпиталя,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проблемам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не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только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медицинского,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но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сугубо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житейского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характера,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часто </a:t>
            </a:r>
            <a:r>
              <a:rPr sz="1700" i="1" spc="-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имеющим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критическое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значение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1700" i="1" spc="-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обстановке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страшного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голода,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бомбежек,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артобстрелов.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35" dirty="0">
                <a:solidFill>
                  <a:srgbClr val="001F5F"/>
                </a:solidFill>
                <a:latin typeface="Calibri"/>
                <a:cs typeface="Calibri"/>
              </a:rPr>
              <a:t>Говоря</a:t>
            </a:r>
            <a:r>
              <a:rPr sz="1700" i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раненых,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автор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книги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показывает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целую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галерею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защитников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Ленинграда -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солдат, офицеров, </a:t>
            </a:r>
            <a:r>
              <a:rPr sz="1700" i="1" spc="-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моряков,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добровольцев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из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числа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ученых,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студентов, литераторов.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Грачев,</a:t>
            </a:r>
            <a:r>
              <a:rPr sz="1500" i="1" spc="-2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75" dirty="0">
                <a:solidFill>
                  <a:srgbClr val="0D0D0D"/>
                </a:solidFill>
                <a:latin typeface="Palatino Linotype"/>
                <a:cs typeface="Palatino Linotype"/>
              </a:rPr>
              <a:t>Ф</a:t>
            </a:r>
            <a:r>
              <a:rPr sz="1500" i="1" spc="-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38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00" dirty="0">
                <a:solidFill>
                  <a:srgbClr val="0D0D0D"/>
                </a:solidFill>
                <a:latin typeface="Palatino Linotype"/>
                <a:cs typeface="Palatino Linotype"/>
              </a:rPr>
              <a:t>Военный</a:t>
            </a:r>
            <a:r>
              <a:rPr sz="1500" i="1" spc="2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14" dirty="0">
                <a:solidFill>
                  <a:srgbClr val="0D0D0D"/>
                </a:solidFill>
                <a:latin typeface="Palatino Linotype"/>
                <a:cs typeface="Palatino Linotype"/>
              </a:rPr>
              <a:t>госпиталь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245" dirty="0">
                <a:solidFill>
                  <a:srgbClr val="0D0D0D"/>
                </a:solidFill>
                <a:latin typeface="Palatino Linotype"/>
                <a:cs typeface="Palatino Linotype"/>
              </a:rPr>
              <a:t>в</a:t>
            </a:r>
            <a:r>
              <a:rPr sz="1500" i="1" spc="4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10" dirty="0">
                <a:solidFill>
                  <a:srgbClr val="0D0D0D"/>
                </a:solidFill>
                <a:latin typeface="Palatino Linotype"/>
                <a:cs typeface="Palatino Linotype"/>
              </a:rPr>
              <a:t>блокадном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Ленинграде</a:t>
            </a:r>
            <a:r>
              <a:rPr sz="1500" i="1" spc="434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/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40" dirty="0">
                <a:solidFill>
                  <a:srgbClr val="0D0D0D"/>
                </a:solidFill>
                <a:latin typeface="Palatino Linotype"/>
                <a:cs typeface="Palatino Linotype"/>
              </a:rPr>
              <a:t>Федор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40" dirty="0">
                <a:solidFill>
                  <a:srgbClr val="0D0D0D"/>
                </a:solidFill>
                <a:latin typeface="Palatino Linotype"/>
                <a:cs typeface="Palatino Linotype"/>
              </a:rPr>
              <a:t>Грачев</a:t>
            </a:r>
            <a:r>
              <a:rPr sz="1500" i="1" spc="-2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7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210" dirty="0">
                <a:solidFill>
                  <a:srgbClr val="0D0D0D"/>
                </a:solidFill>
                <a:latin typeface="Palatino Linotype"/>
                <a:cs typeface="Palatino Linotype"/>
              </a:rPr>
              <a:t>-</a:t>
            </a:r>
            <a:endParaRPr sz="150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</a:pPr>
            <a:r>
              <a:rPr sz="1500" i="1" spc="135" dirty="0">
                <a:solidFill>
                  <a:srgbClr val="0D0D0D"/>
                </a:solidFill>
                <a:latin typeface="Palatino Linotype"/>
                <a:cs typeface="Palatino Linotype"/>
              </a:rPr>
              <a:t>М</a:t>
            </a:r>
            <a:r>
              <a:rPr sz="1500" i="1" spc="65" dirty="0">
                <a:solidFill>
                  <a:srgbClr val="0D0D0D"/>
                </a:solidFill>
                <a:latin typeface="Palatino Linotype"/>
                <a:cs typeface="Palatino Linotype"/>
              </a:rPr>
              <a:t>о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с</a:t>
            </a:r>
            <a:r>
              <a:rPr sz="1500" i="1" spc="30" dirty="0">
                <a:solidFill>
                  <a:srgbClr val="0D0D0D"/>
                </a:solidFill>
                <a:latin typeface="Palatino Linotype"/>
                <a:cs typeface="Palatino Linotype"/>
              </a:rPr>
              <a:t>к</a:t>
            </a:r>
            <a:r>
              <a:rPr sz="1500" i="1" spc="229" dirty="0">
                <a:solidFill>
                  <a:srgbClr val="0D0D0D"/>
                </a:solidFill>
                <a:latin typeface="Palatino Linotype"/>
                <a:cs typeface="Palatino Linotype"/>
              </a:rPr>
              <a:t>ва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60" dirty="0">
                <a:solidFill>
                  <a:srgbClr val="0D0D0D"/>
                </a:solidFill>
                <a:latin typeface="Palatino Linotype"/>
                <a:cs typeface="Palatino Linotype"/>
              </a:rPr>
              <a:t>:</a:t>
            </a:r>
            <a:r>
              <a:rPr sz="1500" i="1" spc="5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00" dirty="0">
                <a:solidFill>
                  <a:srgbClr val="0D0D0D"/>
                </a:solidFill>
                <a:latin typeface="Palatino Linotype"/>
                <a:cs typeface="Palatino Linotype"/>
              </a:rPr>
              <a:t>А</a:t>
            </a:r>
            <a:r>
              <a:rPr sz="1500" i="1" spc="65" dirty="0">
                <a:solidFill>
                  <a:srgbClr val="0D0D0D"/>
                </a:solidFill>
                <a:latin typeface="Palatino Linotype"/>
                <a:cs typeface="Palatino Linotype"/>
              </a:rPr>
              <a:t>л</a:t>
            </a:r>
            <a:r>
              <a:rPr sz="1500" i="1" spc="135" dirty="0">
                <a:solidFill>
                  <a:srgbClr val="0D0D0D"/>
                </a:solidFill>
                <a:latin typeface="Palatino Linotype"/>
                <a:cs typeface="Palatino Linotype"/>
              </a:rPr>
              <a:t>г</a:t>
            </a:r>
            <a:r>
              <a:rPr sz="1500" i="1" spc="185" dirty="0">
                <a:solidFill>
                  <a:srgbClr val="0D0D0D"/>
                </a:solidFill>
                <a:latin typeface="Palatino Linotype"/>
                <a:cs typeface="Palatino Linotype"/>
              </a:rPr>
              <a:t>о</a:t>
            </a:r>
            <a:r>
              <a:rPr sz="1500" i="1" spc="100" dirty="0">
                <a:solidFill>
                  <a:srgbClr val="0D0D0D"/>
                </a:solidFill>
                <a:latin typeface="Palatino Linotype"/>
                <a:cs typeface="Palatino Linotype"/>
              </a:rPr>
              <a:t>ритм</a:t>
            </a:r>
            <a:r>
              <a:rPr sz="1500" i="1" spc="85" dirty="0">
                <a:solidFill>
                  <a:srgbClr val="0D0D0D"/>
                </a:solidFill>
                <a:latin typeface="Palatino Linotype"/>
                <a:cs typeface="Palatino Linotype"/>
              </a:rPr>
              <a:t>,</a:t>
            </a:r>
            <a:r>
              <a:rPr sz="1500" i="1" spc="-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5" dirty="0">
                <a:solidFill>
                  <a:srgbClr val="0D0D0D"/>
                </a:solidFill>
                <a:latin typeface="Palatino Linotype"/>
                <a:cs typeface="Palatino Linotype"/>
              </a:rPr>
              <a:t>2018.</a:t>
            </a:r>
            <a:r>
              <a:rPr sz="1500" i="1" spc="-10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300" dirty="0">
                <a:solidFill>
                  <a:srgbClr val="0D0D0D"/>
                </a:solidFill>
                <a:latin typeface="Palatino Linotype"/>
                <a:cs typeface="Palatino Linotype"/>
              </a:rPr>
              <a:t>–</a:t>
            </a:r>
            <a:r>
              <a:rPr sz="1500" i="1" spc="-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50" dirty="0">
                <a:solidFill>
                  <a:srgbClr val="0D0D0D"/>
                </a:solidFill>
                <a:latin typeface="Palatino Linotype"/>
                <a:cs typeface="Palatino Linotype"/>
              </a:rPr>
              <a:t>238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5" dirty="0">
                <a:solidFill>
                  <a:srgbClr val="0D0D0D"/>
                </a:solidFill>
                <a:latin typeface="Palatino Linotype"/>
                <a:cs typeface="Palatino Linotype"/>
              </a:rPr>
              <a:t>с.</a:t>
            </a:r>
            <a:endParaRPr sz="1500">
              <a:latin typeface="Palatino Linotype"/>
              <a:cs typeface="Palatino Linotype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72795" y="498360"/>
            <a:ext cx="3872865" cy="5428615"/>
            <a:chOff x="272795" y="498360"/>
            <a:chExt cx="3872865" cy="542861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2795" y="498360"/>
              <a:ext cx="3872357" cy="542848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7867" y="693420"/>
              <a:ext cx="3302507" cy="485851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51147" y="906780"/>
            <a:ext cx="4607813" cy="349377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931411" y="928243"/>
            <a:ext cx="4451985" cy="544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90220">
              <a:lnSpc>
                <a:spcPct val="100000"/>
              </a:lnSpc>
              <a:spcBef>
                <a:spcPts val="105"/>
              </a:spcBef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Участник</a:t>
            </a:r>
            <a:r>
              <a:rPr sz="1700" i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обороны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Ленинграда</a:t>
            </a:r>
            <a:r>
              <a:rPr sz="1700" i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Николай </a:t>
            </a:r>
            <a:r>
              <a:rPr sz="1700" i="1" spc="-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Чуковский</a:t>
            </a:r>
            <a:r>
              <a:rPr sz="1700" i="1" spc="1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сын</a:t>
            </a:r>
            <a:r>
              <a:rPr sz="1700" i="1" spc="1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известного</a:t>
            </a:r>
            <a:r>
              <a:rPr sz="1700" i="1" spc="1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писателя</a:t>
            </a:r>
            <a:r>
              <a:rPr sz="1700" i="1" spc="1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Корнея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8129" y="1446657"/>
            <a:ext cx="3023235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84885" algn="l"/>
                <a:tab pos="1780539" algn="l"/>
                <a:tab pos="2327910" algn="l"/>
              </a:tabLst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создал	одно	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из	лучших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69382" y="1705737"/>
            <a:ext cx="29121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62585" algn="l"/>
                <a:tab pos="1360170" algn="l"/>
              </a:tabLst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о	В</a:t>
            </a:r>
            <a:r>
              <a:rPr sz="1700" i="1" spc="-30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ли</a:t>
            </a:r>
            <a:r>
              <a:rPr sz="1700" i="1" spc="-30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й	</a:t>
            </a:r>
            <a:r>
              <a:rPr sz="1700" i="1" spc="-1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течественн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й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31411" y="1446657"/>
            <a:ext cx="1325880" cy="803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Чуковского,</a:t>
            </a:r>
            <a:endParaRPr sz="17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произве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д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ений  войне.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31411" y="2223897"/>
            <a:ext cx="4452620" cy="2099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90220" algn="just">
              <a:lnSpc>
                <a:spcPct val="100000"/>
              </a:lnSpc>
              <a:spcBef>
                <a:spcPts val="105"/>
              </a:spcBef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«Балтийское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небо»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это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роман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о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Ленинграде,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о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военных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буднях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блокадного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города, его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защитников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жителей,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каждый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день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которых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был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по-своему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героическим.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А </a:t>
            </a:r>
            <a:r>
              <a:rPr sz="1700" i="1" spc="-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ещё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о том,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как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воевали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летчики,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влюблялись, </a:t>
            </a:r>
            <a:r>
              <a:rPr sz="1700" i="1" spc="-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погибали,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как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их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дело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продолжали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боевые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товарищи,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как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рождалась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и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крепла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вера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грядущую</a:t>
            </a:r>
            <a:r>
              <a:rPr sz="1700" i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победу.</a:t>
            </a:r>
            <a:endParaRPr sz="17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58824" y="5731764"/>
            <a:ext cx="7043166" cy="55397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338833" y="5757164"/>
            <a:ext cx="67735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Чуковский,</a:t>
            </a:r>
            <a:r>
              <a:rPr sz="1500" i="1" spc="-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20" dirty="0">
                <a:solidFill>
                  <a:srgbClr val="0D0D0D"/>
                </a:solidFill>
                <a:latin typeface="Palatino Linotype"/>
                <a:cs typeface="Palatino Linotype"/>
              </a:rPr>
              <a:t>Н</a:t>
            </a:r>
            <a:r>
              <a:rPr sz="1500" i="1" spc="-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05" dirty="0">
                <a:solidFill>
                  <a:srgbClr val="0D0D0D"/>
                </a:solidFill>
                <a:latin typeface="Palatino Linotype"/>
                <a:cs typeface="Palatino Linotype"/>
              </a:rPr>
              <a:t>Балтийское</a:t>
            </a:r>
            <a:r>
              <a:rPr sz="1500" i="1" spc="4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5" dirty="0">
                <a:solidFill>
                  <a:srgbClr val="0D0D0D"/>
                </a:solidFill>
                <a:latin typeface="Palatino Linotype"/>
                <a:cs typeface="Palatino Linotype"/>
              </a:rPr>
              <a:t>небо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/</a:t>
            </a:r>
            <a:r>
              <a:rPr sz="1500" i="1" spc="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5" dirty="0">
                <a:solidFill>
                  <a:srgbClr val="0D0D0D"/>
                </a:solidFill>
                <a:latin typeface="Palatino Linotype"/>
                <a:cs typeface="Palatino Linotype"/>
              </a:rPr>
              <a:t>Николай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Чуковский</a:t>
            </a:r>
            <a:r>
              <a:rPr sz="1500" i="1" spc="-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8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210" dirty="0">
                <a:solidFill>
                  <a:srgbClr val="0D0D0D"/>
                </a:solidFill>
                <a:latin typeface="Palatino Linotype"/>
                <a:cs typeface="Palatino Linotype"/>
              </a:rPr>
              <a:t>-</a:t>
            </a:r>
            <a:r>
              <a:rPr sz="1500" i="1" spc="-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0" dirty="0">
                <a:solidFill>
                  <a:srgbClr val="0D0D0D"/>
                </a:solidFill>
                <a:latin typeface="Palatino Linotype"/>
                <a:cs typeface="Palatino Linotype"/>
              </a:rPr>
              <a:t>Москва</a:t>
            </a:r>
            <a:r>
              <a:rPr sz="1500" i="1" spc="4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60" dirty="0">
                <a:solidFill>
                  <a:srgbClr val="0D0D0D"/>
                </a:solidFill>
                <a:latin typeface="Palatino Linotype"/>
                <a:cs typeface="Palatino Linotype"/>
              </a:rPr>
              <a:t>: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95" dirty="0">
                <a:solidFill>
                  <a:srgbClr val="0D0D0D"/>
                </a:solidFill>
                <a:latin typeface="Palatino Linotype"/>
                <a:cs typeface="Palatino Linotype"/>
              </a:rPr>
              <a:t>Голос,</a:t>
            </a:r>
            <a:endParaRPr sz="150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</a:pPr>
            <a:r>
              <a:rPr sz="1500" i="1" spc="150" dirty="0">
                <a:solidFill>
                  <a:srgbClr val="0D0D0D"/>
                </a:solidFill>
                <a:latin typeface="Palatino Linotype"/>
                <a:cs typeface="Palatino Linotype"/>
              </a:rPr>
              <a:t>1</a:t>
            </a:r>
            <a:r>
              <a:rPr sz="1500" i="1" spc="195" dirty="0">
                <a:solidFill>
                  <a:srgbClr val="0D0D0D"/>
                </a:solidFill>
                <a:latin typeface="Palatino Linotype"/>
                <a:cs typeface="Palatino Linotype"/>
              </a:rPr>
              <a:t>9</a:t>
            </a:r>
            <a:r>
              <a:rPr sz="1500" i="1" spc="150" dirty="0">
                <a:solidFill>
                  <a:srgbClr val="0D0D0D"/>
                </a:solidFill>
                <a:latin typeface="Palatino Linotype"/>
                <a:cs typeface="Palatino Linotype"/>
              </a:rPr>
              <a:t>95</a:t>
            </a:r>
            <a:r>
              <a:rPr sz="1500" i="1" spc="-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10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300" dirty="0">
                <a:solidFill>
                  <a:srgbClr val="0D0D0D"/>
                </a:solidFill>
                <a:latin typeface="Palatino Linotype"/>
                <a:cs typeface="Palatino Linotype"/>
              </a:rPr>
              <a:t>–</a:t>
            </a:r>
            <a:r>
              <a:rPr sz="1500" i="1" spc="-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50" dirty="0">
                <a:solidFill>
                  <a:srgbClr val="0D0D0D"/>
                </a:solidFill>
                <a:latin typeface="Palatino Linotype"/>
                <a:cs typeface="Palatino Linotype"/>
              </a:rPr>
              <a:t>505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5" dirty="0">
                <a:solidFill>
                  <a:srgbClr val="0D0D0D"/>
                </a:solidFill>
                <a:latin typeface="Palatino Linotype"/>
                <a:cs typeface="Palatino Linotype"/>
              </a:rPr>
              <a:t>с.</a:t>
            </a:r>
            <a:endParaRPr sz="1500">
              <a:latin typeface="Palatino Linotype"/>
              <a:cs typeface="Palatino Linotype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0351" y="513587"/>
            <a:ext cx="2986278" cy="522198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54067" y="906780"/>
            <a:ext cx="4202430" cy="427863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435602" y="928243"/>
            <a:ext cx="4043045" cy="1062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94945" algn="just">
              <a:lnSpc>
                <a:spcPct val="100000"/>
              </a:lnSpc>
              <a:spcBef>
                <a:spcPts val="105"/>
              </a:spcBef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 первых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дней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Великой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Отечественной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войны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до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осени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1944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года</a:t>
            </a:r>
            <a:r>
              <a:rPr sz="1700" i="1" spc="3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Ладожское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озеро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было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важным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районом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боевых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действий</a:t>
            </a:r>
            <a:r>
              <a:rPr sz="1700" i="1" spc="2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700" i="1" spc="2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ходе</a:t>
            </a:r>
            <a:r>
              <a:rPr sz="1700" i="1" spc="3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битвы</a:t>
            </a:r>
            <a:r>
              <a:rPr sz="1700" i="1" spc="2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за</a:t>
            </a:r>
            <a:r>
              <a:rPr sz="1700" i="1" spc="3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Ленинград.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35602" y="1964817"/>
            <a:ext cx="297815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04215" algn="l"/>
                <a:tab pos="1100455" algn="l"/>
                <a:tab pos="2874645" algn="l"/>
              </a:tabLst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Здесь	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о	вза</a:t>
            </a:r>
            <a:r>
              <a:rPr sz="1700" i="1" spc="1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мо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действии	с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35602" y="2223897"/>
            <a:ext cx="1578610" cy="544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Ле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н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инградс</a:t>
            </a:r>
            <a:r>
              <a:rPr sz="1700" i="1" spc="-25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ого, 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Карельского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17411" y="2223897"/>
            <a:ext cx="1340485" cy="544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75260">
              <a:lnSpc>
                <a:spcPct val="100000"/>
              </a:lnSpc>
              <a:spcBef>
                <a:spcPts val="105"/>
              </a:spcBef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700" i="1" spc="-3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</a:t>
            </a:r>
            <a:r>
              <a:rPr sz="1700" i="1" spc="-25" dirty="0">
                <a:solidFill>
                  <a:srgbClr val="001F5F"/>
                </a:solidFill>
                <a:latin typeface="Calibri"/>
                <a:cs typeface="Calibri"/>
              </a:rPr>
              <a:t>х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овс</a:t>
            </a:r>
            <a:r>
              <a:rPr sz="1700" i="1" spc="-25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ого 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фронтов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570978" y="1964817"/>
            <a:ext cx="908050" cy="8039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войсками</a:t>
            </a:r>
            <a:endParaRPr sz="1700">
              <a:latin typeface="Calibri"/>
              <a:cs typeface="Calibri"/>
            </a:endParaRPr>
          </a:p>
          <a:p>
            <a:pPr marL="172720" marR="5080" indent="609600" algn="r">
              <a:lnSpc>
                <a:spcPct val="100000"/>
              </a:lnSpc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и  против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35602" y="2742438"/>
            <a:ext cx="273558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517015" algn="l"/>
              </a:tabLst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фашистских	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захватчиков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35602" y="2742438"/>
            <a:ext cx="4043679" cy="544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013075">
              <a:lnSpc>
                <a:spcPct val="100000"/>
              </a:lnSpc>
              <a:spcBef>
                <a:spcPts val="105"/>
              </a:spcBef>
              <a:tabLst>
                <a:tab pos="856615" algn="l"/>
                <a:tab pos="2060575" algn="l"/>
                <a:tab pos="2992120" algn="l"/>
              </a:tabLst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сра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ж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али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ь 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моряк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и	Ла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д</a:t>
            </a:r>
            <a:r>
              <a:rPr sz="1700" i="1" spc="-2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700" i="1" spc="-35" dirty="0">
                <a:solidFill>
                  <a:srgbClr val="001F5F"/>
                </a:solidFill>
                <a:latin typeface="Calibri"/>
                <a:cs typeface="Calibri"/>
              </a:rPr>
              <a:t>ж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700" i="1" spc="-25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й	военной	</a:t>
            </a:r>
            <a:r>
              <a:rPr sz="1700" i="1" spc="-25" dirty="0">
                <a:solidFill>
                  <a:srgbClr val="001F5F"/>
                </a:solidFill>
                <a:latin typeface="Calibri"/>
                <a:cs typeface="Calibri"/>
              </a:rPr>
              <a:t>Ф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ло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илии,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35602" y="3260597"/>
            <a:ext cx="4041775" cy="544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810895" algn="l"/>
                <a:tab pos="1167765" algn="l"/>
                <a:tab pos="1963420" algn="l"/>
                <a:tab pos="2750185" algn="l"/>
                <a:tab pos="3501390" algn="l"/>
              </a:tabLst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обеспечивая</a:t>
            </a:r>
            <a:r>
              <a:rPr sz="1700" i="1" spc="2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связь</a:t>
            </a:r>
            <a:r>
              <a:rPr sz="1700" i="1" spc="2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Ленинграда</a:t>
            </a:r>
            <a:r>
              <a:rPr sz="1700" i="1" spc="2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700" i="1" spc="2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Большой </a:t>
            </a:r>
            <a:r>
              <a:rPr sz="1700" i="1" spc="-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землей	по	</a:t>
            </a:r>
            <a:r>
              <a:rPr sz="1700" i="1" spc="-20" dirty="0">
                <a:solidFill>
                  <a:srgbClr val="001F5F"/>
                </a:solidFill>
                <a:latin typeface="Calibri"/>
                <a:cs typeface="Calibri"/>
              </a:rPr>
              <a:t>Д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орог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е	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жиз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ни.	</a:t>
            </a:r>
            <a:r>
              <a:rPr sz="1700" i="1" spc="-15" dirty="0">
                <a:solidFill>
                  <a:srgbClr val="001F5F"/>
                </a:solidFill>
                <a:latin typeface="Calibri"/>
                <a:cs typeface="Calibri"/>
              </a:rPr>
              <a:t>Ав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тор	книги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35602" y="3779011"/>
            <a:ext cx="136080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рассказывает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435602" y="3779011"/>
            <a:ext cx="4043679" cy="544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624330">
              <a:lnSpc>
                <a:spcPct val="100000"/>
              </a:lnSpc>
              <a:spcBef>
                <a:spcPts val="100"/>
              </a:spcBef>
              <a:tabLst>
                <a:tab pos="1228725" algn="l"/>
                <a:tab pos="1637030" algn="l"/>
                <a:tab pos="2153920" algn="l"/>
                <a:tab pos="2649220" algn="l"/>
                <a:tab pos="3918585" algn="l"/>
              </a:tabLst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об	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х	</a:t>
            </a:r>
            <a:r>
              <a:rPr sz="1700" i="1" spc="-25" dirty="0">
                <a:solidFill>
                  <a:srgbClr val="001F5F"/>
                </a:solidFill>
                <a:latin typeface="Calibri"/>
                <a:cs typeface="Calibri"/>
              </a:rPr>
              <a:t>м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уж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естве	и  героизме,	о	том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784340" y="4038091"/>
            <a:ext cx="169418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29310" algn="l"/>
              </a:tabLst>
            </a:pPr>
            <a:r>
              <a:rPr sz="1700" i="1" spc="-25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700" i="1" spc="-25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е	зна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ч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ение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927852" y="4297171"/>
            <a:ext cx="137477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командование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56678" y="4297171"/>
            <a:ext cx="1023619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придавало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786120" y="4556252"/>
            <a:ext cx="269240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97865" algn="l"/>
                <a:tab pos="1179830" algn="l"/>
                <a:tab pos="2009139" algn="l"/>
              </a:tabLst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700" i="1" spc="-15" dirty="0">
                <a:solidFill>
                  <a:srgbClr val="001F5F"/>
                </a:solidFill>
                <a:latin typeface="Calibri"/>
                <a:cs typeface="Calibri"/>
              </a:rPr>
              <a:t>з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у	</a:t>
            </a:r>
            <a:r>
              <a:rPr sz="1700" i="1" spc="-25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700" i="1" spc="-15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к	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райо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н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у	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б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оевых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435602" y="4297171"/>
            <a:ext cx="1337310" cy="803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ги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леровс</a:t>
            </a:r>
            <a:r>
              <a:rPr sz="1700" i="1" spc="-30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ое 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Ладожскому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действий.</a:t>
            </a:r>
            <a:endParaRPr sz="1700">
              <a:latin typeface="Calibri"/>
              <a:cs typeface="Calibri"/>
            </a:endParaRPr>
          </a:p>
        </p:txBody>
      </p:sp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0455" y="5814059"/>
            <a:ext cx="7364730" cy="555498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681329" y="5840069"/>
            <a:ext cx="709485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i="1" spc="110" dirty="0">
                <a:solidFill>
                  <a:srgbClr val="0D0D0D"/>
                </a:solidFill>
                <a:latin typeface="Palatino Linotype"/>
                <a:cs typeface="Palatino Linotype"/>
              </a:rPr>
              <a:t>Русаков,</a:t>
            </a:r>
            <a:r>
              <a:rPr sz="1500" i="1" spc="-2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0" dirty="0">
                <a:solidFill>
                  <a:srgbClr val="0D0D0D"/>
                </a:solidFill>
                <a:latin typeface="Palatino Linotype"/>
                <a:cs typeface="Palatino Linotype"/>
              </a:rPr>
              <a:t>З</a:t>
            </a:r>
            <a:r>
              <a:rPr sz="1500" i="1" spc="-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90" dirty="0">
                <a:solidFill>
                  <a:srgbClr val="0D0D0D"/>
                </a:solidFill>
                <a:latin typeface="Palatino Linotype"/>
                <a:cs typeface="Palatino Linotype"/>
              </a:rPr>
              <a:t>Нашим</a:t>
            </a:r>
            <a:r>
              <a:rPr sz="1500" i="1" spc="4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14" dirty="0">
                <a:solidFill>
                  <a:srgbClr val="0D0D0D"/>
                </a:solidFill>
                <a:latin typeface="Palatino Linotype"/>
                <a:cs typeface="Palatino Linotype"/>
              </a:rPr>
              <a:t>морем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40" dirty="0">
                <a:solidFill>
                  <a:srgbClr val="0D0D0D"/>
                </a:solidFill>
                <a:latin typeface="Palatino Linotype"/>
                <a:cs typeface="Palatino Linotype"/>
              </a:rPr>
              <a:t>была</a:t>
            </a:r>
            <a:r>
              <a:rPr sz="1500" i="1" spc="2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75" dirty="0">
                <a:solidFill>
                  <a:srgbClr val="0D0D0D"/>
                </a:solidFill>
                <a:latin typeface="Palatino Linotype"/>
                <a:cs typeface="Palatino Linotype"/>
              </a:rPr>
              <a:t>Ладога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/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95" dirty="0">
                <a:solidFill>
                  <a:srgbClr val="0D0D0D"/>
                </a:solidFill>
                <a:latin typeface="Palatino Linotype"/>
                <a:cs typeface="Palatino Linotype"/>
              </a:rPr>
              <a:t>Зиновий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10" dirty="0">
                <a:solidFill>
                  <a:srgbClr val="0D0D0D"/>
                </a:solidFill>
                <a:latin typeface="Palatino Linotype"/>
                <a:cs typeface="Palatino Linotype"/>
              </a:rPr>
              <a:t>Русаков</a:t>
            </a:r>
            <a:r>
              <a:rPr sz="1500" i="1" spc="-1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7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210" dirty="0">
                <a:solidFill>
                  <a:srgbClr val="0D0D0D"/>
                </a:solidFill>
                <a:latin typeface="Palatino Linotype"/>
                <a:cs typeface="Palatino Linotype"/>
              </a:rPr>
              <a:t>-</a:t>
            </a:r>
            <a:r>
              <a:rPr sz="1500" i="1" spc="-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60" dirty="0">
                <a:solidFill>
                  <a:srgbClr val="0D0D0D"/>
                </a:solidFill>
                <a:latin typeface="Palatino Linotype"/>
                <a:cs typeface="Palatino Linotype"/>
              </a:rPr>
              <a:t>Л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60" dirty="0">
                <a:solidFill>
                  <a:srgbClr val="0D0D0D"/>
                </a:solidFill>
                <a:latin typeface="Palatino Linotype"/>
                <a:cs typeface="Palatino Linotype"/>
              </a:rPr>
              <a:t>:</a:t>
            </a:r>
            <a:r>
              <a:rPr sz="1500" i="1" spc="4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5" dirty="0">
                <a:solidFill>
                  <a:srgbClr val="0D0D0D"/>
                </a:solidFill>
                <a:latin typeface="Palatino Linotype"/>
                <a:cs typeface="Palatino Linotype"/>
              </a:rPr>
              <a:t>Лениздат, </a:t>
            </a:r>
            <a:r>
              <a:rPr sz="1500" i="1" spc="-36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5" dirty="0">
                <a:solidFill>
                  <a:srgbClr val="0D0D0D"/>
                </a:solidFill>
                <a:latin typeface="Palatino Linotype"/>
                <a:cs typeface="Palatino Linotype"/>
              </a:rPr>
              <a:t>1989.</a:t>
            </a:r>
            <a:r>
              <a:rPr sz="1500" i="1" spc="-10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300" dirty="0">
                <a:solidFill>
                  <a:srgbClr val="0D0D0D"/>
                </a:solidFill>
                <a:latin typeface="Palatino Linotype"/>
                <a:cs typeface="Palatino Linotype"/>
              </a:rPr>
              <a:t>–</a:t>
            </a:r>
            <a:r>
              <a:rPr sz="1500" i="1" spc="-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50" dirty="0">
                <a:solidFill>
                  <a:srgbClr val="0D0D0D"/>
                </a:solidFill>
                <a:latin typeface="Palatino Linotype"/>
                <a:cs typeface="Palatino Linotype"/>
              </a:rPr>
              <a:t>170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5" dirty="0">
                <a:solidFill>
                  <a:srgbClr val="0D0D0D"/>
                </a:solidFill>
                <a:latin typeface="Palatino Linotype"/>
                <a:cs typeface="Palatino Linotype"/>
              </a:rPr>
              <a:t>с.</a:t>
            </a:r>
            <a:endParaRPr sz="1500">
              <a:latin typeface="Palatino Linotype"/>
              <a:cs typeface="Palatino Linotype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272795" y="569950"/>
            <a:ext cx="4170045" cy="5477510"/>
            <a:chOff x="272795" y="569950"/>
            <a:chExt cx="4170045" cy="5477510"/>
          </a:xfrm>
        </p:grpSpPr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2795" y="569950"/>
              <a:ext cx="4169791" cy="547725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7867" y="765047"/>
              <a:ext cx="3599687" cy="490728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77996" y="890016"/>
            <a:ext cx="4818126" cy="401802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859529" y="911732"/>
            <a:ext cx="4661535" cy="39135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07975" algn="just">
              <a:lnSpc>
                <a:spcPct val="100000"/>
              </a:lnSpc>
              <a:spcBef>
                <a:spcPts val="105"/>
              </a:spcBef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Автор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книги,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вице-адмирал В.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С.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Чероков,</a:t>
            </a:r>
            <a:endParaRPr sz="17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годы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войны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командовал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Ладожской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военной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флотилией.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Очевидец и участник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напряженных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событий, он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живо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интересно рассказывает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о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людях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флотилии,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их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мужестве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и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героизме.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В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суровую пору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Великой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Отечественной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войны </a:t>
            </a:r>
            <a:r>
              <a:rPr sz="1700" i="1" spc="-15" dirty="0">
                <a:solidFill>
                  <a:srgbClr val="001F5F"/>
                </a:solidFill>
                <a:latin typeface="Calibri"/>
                <a:cs typeface="Calibri"/>
              </a:rPr>
              <a:t>по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 Ладожскому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озеру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пролегала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Дорога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жизни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–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единственный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путь,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соединявший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осажденный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город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внешним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миром,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по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которому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можно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было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доставить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самое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необходимое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для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выживания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–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продовольствие, оружие, резервы.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Корабли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Ладожской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флотилии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обратном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пути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эвакуировали раненых, больных, женщин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детей. Зимой,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когда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Ладога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сковывалась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льдом,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бесперебойно</a:t>
            </a:r>
            <a:r>
              <a:rPr sz="1700" i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действовала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ледовая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трасса.</a:t>
            </a:r>
            <a:endParaRPr sz="17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8388" y="5763767"/>
            <a:ext cx="7504938" cy="55549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98347" y="5789777"/>
            <a:ext cx="723392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i="1" spc="135" dirty="0">
                <a:solidFill>
                  <a:srgbClr val="0D0D0D"/>
                </a:solidFill>
                <a:latin typeface="Palatino Linotype"/>
                <a:cs typeface="Palatino Linotype"/>
              </a:rPr>
              <a:t>Чероков,</a:t>
            </a:r>
            <a:r>
              <a:rPr sz="1500" i="1" spc="-5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95" dirty="0">
                <a:solidFill>
                  <a:srgbClr val="0D0D0D"/>
                </a:solidFill>
                <a:latin typeface="Palatino Linotype"/>
                <a:cs typeface="Palatino Linotype"/>
              </a:rPr>
              <a:t>В</a:t>
            </a:r>
            <a:r>
              <a:rPr sz="1500" i="1" spc="-2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14" dirty="0">
                <a:solidFill>
                  <a:srgbClr val="0D0D0D"/>
                </a:solidFill>
                <a:latin typeface="Palatino Linotype"/>
                <a:cs typeface="Palatino Linotype"/>
              </a:rPr>
              <a:t>Для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5" dirty="0">
                <a:solidFill>
                  <a:srgbClr val="0D0D0D"/>
                </a:solidFill>
                <a:latin typeface="Palatino Linotype"/>
                <a:cs typeface="Palatino Linotype"/>
              </a:rPr>
              <a:t>тебя,</a:t>
            </a:r>
            <a:r>
              <a:rPr sz="1500" i="1" spc="-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14" dirty="0">
                <a:solidFill>
                  <a:srgbClr val="0D0D0D"/>
                </a:solidFill>
                <a:latin typeface="Palatino Linotype"/>
                <a:cs typeface="Palatino Linotype"/>
              </a:rPr>
              <a:t>Ленинград!</a:t>
            </a:r>
            <a:r>
              <a:rPr sz="1500" i="1" spc="2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/</a:t>
            </a:r>
            <a:r>
              <a:rPr sz="1500" i="1" spc="4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05" dirty="0">
                <a:solidFill>
                  <a:srgbClr val="0D0D0D"/>
                </a:solidFill>
                <a:latin typeface="Palatino Linotype"/>
                <a:cs typeface="Palatino Linotype"/>
              </a:rPr>
              <a:t>Виктор</a:t>
            </a:r>
            <a:r>
              <a:rPr sz="1500" i="1" spc="5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40" dirty="0">
                <a:solidFill>
                  <a:srgbClr val="0D0D0D"/>
                </a:solidFill>
                <a:latin typeface="Palatino Linotype"/>
                <a:cs typeface="Palatino Linotype"/>
              </a:rPr>
              <a:t>Чероков</a:t>
            </a:r>
            <a:r>
              <a:rPr sz="1500" i="1" spc="-4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9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210" dirty="0">
                <a:solidFill>
                  <a:srgbClr val="0D0D0D"/>
                </a:solidFill>
                <a:latin typeface="Palatino Linotype"/>
                <a:cs typeface="Palatino Linotype"/>
              </a:rPr>
              <a:t>-</a:t>
            </a:r>
            <a:r>
              <a:rPr sz="1500" i="1" spc="-1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0" dirty="0">
                <a:solidFill>
                  <a:srgbClr val="0D0D0D"/>
                </a:solidFill>
                <a:latin typeface="Palatino Linotype"/>
                <a:cs typeface="Palatino Linotype"/>
              </a:rPr>
              <a:t>Москва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60" dirty="0">
                <a:solidFill>
                  <a:srgbClr val="0D0D0D"/>
                </a:solidFill>
                <a:latin typeface="Palatino Linotype"/>
                <a:cs typeface="Palatino Linotype"/>
              </a:rPr>
              <a:t>: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5" dirty="0">
                <a:solidFill>
                  <a:srgbClr val="0D0D0D"/>
                </a:solidFill>
                <a:latin typeface="Palatino Linotype"/>
                <a:cs typeface="Palatino Linotype"/>
              </a:rPr>
              <a:t>Воениздат,</a:t>
            </a:r>
            <a:endParaRPr sz="150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</a:pPr>
            <a:r>
              <a:rPr sz="1500" i="1" spc="150" dirty="0">
                <a:solidFill>
                  <a:srgbClr val="0D0D0D"/>
                </a:solidFill>
                <a:latin typeface="Palatino Linotype"/>
                <a:cs typeface="Palatino Linotype"/>
              </a:rPr>
              <a:t>1978</a:t>
            </a:r>
            <a:r>
              <a:rPr sz="1500" i="1" spc="-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10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210" dirty="0">
                <a:solidFill>
                  <a:srgbClr val="0D0D0D"/>
                </a:solidFill>
                <a:latin typeface="Palatino Linotype"/>
                <a:cs typeface="Palatino Linotype"/>
              </a:rPr>
              <a:t>-</a:t>
            </a:r>
            <a:r>
              <a:rPr sz="1500" i="1" spc="-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50" dirty="0">
                <a:solidFill>
                  <a:srgbClr val="0D0D0D"/>
                </a:solidFill>
                <a:latin typeface="Palatino Linotype"/>
                <a:cs typeface="Palatino Linotype"/>
              </a:rPr>
              <a:t>205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5" dirty="0">
                <a:solidFill>
                  <a:srgbClr val="0D0D0D"/>
                </a:solidFill>
                <a:latin typeface="Palatino Linotype"/>
                <a:cs typeface="Palatino Linotype"/>
              </a:rPr>
              <a:t>с.</a:t>
            </a:r>
            <a:endParaRPr sz="1500">
              <a:latin typeface="Palatino Linotype"/>
              <a:cs typeface="Palatino Linotype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5572" y="554736"/>
            <a:ext cx="3114293" cy="529361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31564" y="835152"/>
            <a:ext cx="4427982" cy="427863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212082" y="857758"/>
            <a:ext cx="4272915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29870" algn="just">
              <a:lnSpc>
                <a:spcPct val="100000"/>
              </a:lnSpc>
              <a:spcBef>
                <a:spcPts val="95"/>
              </a:spcBef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Венок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славы.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Антология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художественных </a:t>
            </a:r>
            <a:r>
              <a:rPr sz="1600" i="1" spc="-3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произведений о 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Великой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Отечественной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войне.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третьем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томе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широко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представлены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произведения прозы, поэзии и художественной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публицистики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о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героической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обороне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Ленинграда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разгроме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фашистских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войск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на </a:t>
            </a:r>
            <a:r>
              <a:rPr sz="1600" i="1" spc="-3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Неве.</a:t>
            </a:r>
            <a:r>
              <a:rPr sz="1600" i="1" spc="3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Эти</a:t>
            </a:r>
            <a:r>
              <a:rPr sz="1600" i="1" spc="2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произведения</a:t>
            </a:r>
            <a:r>
              <a:rPr sz="1600" i="1" spc="3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создавались</a:t>
            </a:r>
            <a:r>
              <a:rPr sz="1600" i="1" spc="3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большей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12082" y="2565018"/>
            <a:ext cx="427037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859790" algn="l"/>
                <a:tab pos="1122045" algn="l"/>
                <a:tab pos="2343150" algn="l"/>
                <a:tab pos="3454400" algn="l"/>
                <a:tab pos="4152265" algn="l"/>
              </a:tabLst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ч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тью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об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ст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нов</a:t>
            </a:r>
            <a:r>
              <a:rPr sz="1600" i="1" spc="-30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600" i="1" spc="-20" dirty="0">
                <a:solidFill>
                  <a:srgbClr val="001F5F"/>
                </a:solidFill>
                <a:latin typeface="Calibri"/>
                <a:cs typeface="Calibri"/>
              </a:rPr>
              <a:t>ж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ес</a:t>
            </a:r>
            <a:r>
              <a:rPr sz="1600" i="1" spc="-30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й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ад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ы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и 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носят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82666" y="2809112"/>
            <a:ext cx="34010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697989" algn="l"/>
                <a:tab pos="3044190" algn="l"/>
              </a:tabLst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не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п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ов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м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ый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тпеч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х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12082" y="3052952"/>
            <a:ext cx="427101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657225" algn="l"/>
                <a:tab pos="1548765" algn="l"/>
                <a:tab pos="2460625" algn="l"/>
                <a:tab pos="3791585" algn="l"/>
              </a:tabLst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огненных</a:t>
            </a:r>
            <a:r>
              <a:rPr sz="1600" i="1" spc="2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лет.</a:t>
            </a:r>
            <a:r>
              <a:rPr sz="1600" i="1" spc="2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Антология</a:t>
            </a:r>
            <a:r>
              <a:rPr sz="1600" i="1" spc="2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смогла</a:t>
            </a:r>
            <a:r>
              <a:rPr sz="1600" i="1" spc="2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вместить</a:t>
            </a:r>
            <a:r>
              <a:rPr sz="1600" i="1" spc="2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1600" i="1" spc="-3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свой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с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600" i="1" spc="-3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ль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ф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г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м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енты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все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г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12082" y="3540633"/>
            <a:ext cx="24193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40790" algn="l"/>
              </a:tabLst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богатства	литературы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12082" y="3784472"/>
            <a:ext cx="22294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91210" algn="l"/>
                <a:tab pos="1266825" algn="l"/>
                <a:tab pos="1629410" algn="l"/>
              </a:tabLst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би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.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150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ем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н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м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ене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,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74917" y="3540633"/>
            <a:ext cx="190817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52729">
              <a:lnSpc>
                <a:spcPct val="100000"/>
              </a:lnSpc>
              <a:spcBef>
                <a:spcPts val="95"/>
              </a:spcBef>
              <a:tabLst>
                <a:tab pos="268605" algn="l"/>
                <a:tab pos="593090" algn="l"/>
                <a:tab pos="725805" algn="l"/>
              </a:tabLst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о	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л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ен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нгр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дс</a:t>
            </a:r>
            <a:r>
              <a:rPr sz="1600" i="1" spc="-20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й  в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н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х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	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плот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л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ь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12082" y="4028008"/>
            <a:ext cx="42691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достоинства</a:t>
            </a:r>
            <a:r>
              <a:rPr sz="1600" i="1" spc="3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лучших</a:t>
            </a:r>
            <a:r>
              <a:rPr sz="1600" i="1" spc="3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книг</a:t>
            </a:r>
            <a:r>
              <a:rPr sz="1600" i="1" spc="3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3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войне</a:t>
            </a:r>
            <a:r>
              <a:rPr sz="1600" i="1" spc="3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1600" i="1" spc="3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широта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12082" y="4272534"/>
            <a:ext cx="25882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882650" algn="l"/>
                <a:tab pos="1774189" algn="l"/>
              </a:tabLst>
            </a:pP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охвата	картин	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блокады,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994017" y="4272534"/>
            <a:ext cx="14884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370330" algn="l"/>
              </a:tabLst>
            </a:pP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кренность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4172" y="5512308"/>
            <a:ext cx="7948422" cy="785622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693826" y="4516373"/>
            <a:ext cx="7802880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30600" marR="21590">
              <a:lnSpc>
                <a:spcPct val="100000"/>
              </a:lnSpc>
              <a:spcBef>
                <a:spcPts val="95"/>
              </a:spcBef>
              <a:tabLst>
                <a:tab pos="4905375" algn="l"/>
                <a:tab pos="6527165" algn="l"/>
              </a:tabLst>
            </a:pP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п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вди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ь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п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ов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ес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вовани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я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,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мно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г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об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азие  имен,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творческих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манер</a:t>
            </a:r>
            <a:r>
              <a:rPr sz="1600" i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стилей.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1500" i="1" spc="95" dirty="0">
                <a:solidFill>
                  <a:srgbClr val="0D0D0D"/>
                </a:solidFill>
                <a:latin typeface="Palatino Linotype"/>
                <a:cs typeface="Palatino Linotype"/>
              </a:rPr>
              <a:t>Венок</a:t>
            </a:r>
            <a:r>
              <a:rPr sz="1500" i="1" spc="10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55" dirty="0">
                <a:solidFill>
                  <a:srgbClr val="0D0D0D"/>
                </a:solidFill>
                <a:latin typeface="Palatino Linotype"/>
                <a:cs typeface="Palatino Linotype"/>
              </a:rPr>
              <a:t>славы</a:t>
            </a:r>
            <a:r>
              <a:rPr sz="1500" i="1" spc="160" dirty="0">
                <a:solidFill>
                  <a:srgbClr val="0D0D0D"/>
                </a:solidFill>
                <a:latin typeface="Palatino Linotype"/>
                <a:cs typeface="Palatino Linotype"/>
              </a:rPr>
              <a:t> :</a:t>
            </a:r>
            <a:r>
              <a:rPr sz="1500" i="1" spc="70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антология</a:t>
            </a:r>
            <a:r>
              <a:rPr sz="1500" i="1" spc="1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10" dirty="0">
                <a:solidFill>
                  <a:srgbClr val="0D0D0D"/>
                </a:solidFill>
                <a:latin typeface="Palatino Linotype"/>
                <a:cs typeface="Palatino Linotype"/>
              </a:rPr>
              <a:t>художественных</a:t>
            </a:r>
            <a:r>
              <a:rPr sz="1500" i="1" spc="114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5" dirty="0">
                <a:solidFill>
                  <a:srgbClr val="0D0D0D"/>
                </a:solidFill>
                <a:latin typeface="Palatino Linotype"/>
                <a:cs typeface="Palatino Linotype"/>
              </a:rPr>
              <a:t>произведений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80" dirty="0">
                <a:solidFill>
                  <a:srgbClr val="0D0D0D"/>
                </a:solidFill>
                <a:latin typeface="Palatino Linotype"/>
                <a:cs typeface="Palatino Linotype"/>
              </a:rPr>
              <a:t>о</a:t>
            </a:r>
            <a:r>
              <a:rPr sz="1500" i="1" spc="18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90" dirty="0">
                <a:solidFill>
                  <a:srgbClr val="0D0D0D"/>
                </a:solidFill>
                <a:latin typeface="Palatino Linotype"/>
                <a:cs typeface="Palatino Linotype"/>
              </a:rPr>
              <a:t>Великой </a:t>
            </a:r>
            <a:r>
              <a:rPr sz="1500" i="1" spc="9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5" dirty="0">
                <a:solidFill>
                  <a:srgbClr val="0D0D0D"/>
                </a:solidFill>
                <a:latin typeface="Palatino Linotype"/>
                <a:cs typeface="Palatino Linotype"/>
              </a:rPr>
              <a:t>Отечественной </a:t>
            </a:r>
            <a:r>
              <a:rPr sz="1500" i="1" spc="140" dirty="0">
                <a:solidFill>
                  <a:srgbClr val="0D0D0D"/>
                </a:solidFill>
                <a:latin typeface="Palatino Linotype"/>
                <a:cs typeface="Palatino Linotype"/>
              </a:rPr>
              <a:t>войне </a:t>
            </a:r>
            <a:r>
              <a:rPr sz="1500" i="1" spc="160" dirty="0">
                <a:solidFill>
                  <a:srgbClr val="0D0D0D"/>
                </a:solidFill>
                <a:latin typeface="Palatino Linotype"/>
                <a:cs typeface="Palatino Linotype"/>
              </a:rPr>
              <a:t>: </a:t>
            </a:r>
            <a:r>
              <a:rPr sz="1500" i="1" spc="245" dirty="0">
                <a:solidFill>
                  <a:srgbClr val="0D0D0D"/>
                </a:solidFill>
                <a:latin typeface="Palatino Linotype"/>
                <a:cs typeface="Palatino Linotype"/>
              </a:rPr>
              <a:t>в </a:t>
            </a:r>
            <a:r>
              <a:rPr sz="1500" i="1" spc="150" dirty="0">
                <a:solidFill>
                  <a:srgbClr val="0D0D0D"/>
                </a:solidFill>
                <a:latin typeface="Palatino Linotype"/>
                <a:cs typeface="Palatino Linotype"/>
              </a:rPr>
              <a:t>12 </a:t>
            </a:r>
            <a:r>
              <a:rPr sz="1500" i="1" spc="120" dirty="0">
                <a:solidFill>
                  <a:srgbClr val="0D0D0D"/>
                </a:solidFill>
                <a:latin typeface="Palatino Linotype"/>
                <a:cs typeface="Palatino Linotype"/>
              </a:rPr>
              <a:t>т.</a:t>
            </a:r>
            <a:r>
              <a:rPr sz="1500" i="1" spc="12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75" dirty="0">
                <a:solidFill>
                  <a:srgbClr val="0D0D0D"/>
                </a:solidFill>
                <a:latin typeface="Palatino Linotype"/>
                <a:cs typeface="Palatino Linotype"/>
              </a:rPr>
              <a:t>Т. </a:t>
            </a:r>
            <a:r>
              <a:rPr sz="1500" i="1" spc="155" dirty="0">
                <a:solidFill>
                  <a:srgbClr val="0D0D0D"/>
                </a:solidFill>
                <a:latin typeface="Palatino Linotype"/>
                <a:cs typeface="Palatino Linotype"/>
              </a:rPr>
              <a:t>3: 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Подвиг </a:t>
            </a:r>
            <a:r>
              <a:rPr sz="1500" i="1" spc="135" dirty="0">
                <a:solidFill>
                  <a:srgbClr val="0D0D0D"/>
                </a:solidFill>
                <a:latin typeface="Palatino Linotype"/>
                <a:cs typeface="Palatino Linotype"/>
              </a:rPr>
              <a:t>Ленинграда 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/ </a:t>
            </a:r>
            <a:r>
              <a:rPr sz="1500" i="1" spc="125" dirty="0">
                <a:solidFill>
                  <a:srgbClr val="0D0D0D"/>
                </a:solidFill>
                <a:latin typeface="Palatino Linotype"/>
                <a:cs typeface="Palatino Linotype"/>
              </a:rPr>
              <a:t>[составитель </a:t>
            </a:r>
            <a:r>
              <a:rPr sz="1500" i="1" spc="55" dirty="0">
                <a:solidFill>
                  <a:srgbClr val="0D0D0D"/>
                </a:solidFill>
                <a:latin typeface="Palatino Linotype"/>
                <a:cs typeface="Palatino Linotype"/>
              </a:rPr>
              <a:t>П. </a:t>
            </a:r>
            <a:r>
              <a:rPr sz="1500" i="1" spc="65" dirty="0">
                <a:solidFill>
                  <a:srgbClr val="0D0D0D"/>
                </a:solidFill>
                <a:latin typeface="Palatino Linotype"/>
                <a:cs typeface="Palatino Linotype"/>
              </a:rPr>
              <a:t>А. </a:t>
            </a:r>
            <a:r>
              <a:rPr sz="1500" i="1" spc="7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Карелин].-</a:t>
            </a:r>
            <a:r>
              <a:rPr sz="1500" i="1" spc="-2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0" dirty="0">
                <a:solidFill>
                  <a:srgbClr val="0D0D0D"/>
                </a:solidFill>
                <a:latin typeface="Palatino Linotype"/>
                <a:cs typeface="Palatino Linotype"/>
              </a:rPr>
              <a:t>Москва</a:t>
            </a:r>
            <a:r>
              <a:rPr sz="1500" i="1" spc="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60" dirty="0">
                <a:solidFill>
                  <a:srgbClr val="0D0D0D"/>
                </a:solidFill>
                <a:latin typeface="Palatino Linotype"/>
                <a:cs typeface="Palatino Linotype"/>
              </a:rPr>
              <a:t>: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95" dirty="0">
                <a:solidFill>
                  <a:srgbClr val="0D0D0D"/>
                </a:solidFill>
                <a:latin typeface="Palatino Linotype"/>
                <a:cs typeface="Palatino Linotype"/>
              </a:rPr>
              <a:t>Современник,</a:t>
            </a:r>
            <a:r>
              <a:rPr sz="1500" i="1" spc="-5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50" dirty="0">
                <a:solidFill>
                  <a:srgbClr val="0D0D0D"/>
                </a:solidFill>
                <a:latin typeface="Palatino Linotype"/>
                <a:cs typeface="Palatino Linotype"/>
              </a:rPr>
              <a:t>1983</a:t>
            </a:r>
            <a:r>
              <a:rPr sz="1500" i="1" spc="-2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10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210" dirty="0">
                <a:solidFill>
                  <a:srgbClr val="0D0D0D"/>
                </a:solidFill>
                <a:latin typeface="Palatino Linotype"/>
                <a:cs typeface="Palatino Linotype"/>
              </a:rPr>
              <a:t>-</a:t>
            </a:r>
            <a:r>
              <a:rPr sz="1500" i="1" spc="-2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50" dirty="0">
                <a:solidFill>
                  <a:srgbClr val="0D0D0D"/>
                </a:solidFill>
                <a:latin typeface="Palatino Linotype"/>
                <a:cs typeface="Palatino Linotype"/>
              </a:rPr>
              <a:t>606</a:t>
            </a:r>
            <a:r>
              <a:rPr sz="1500" i="1" spc="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5" dirty="0">
                <a:solidFill>
                  <a:srgbClr val="0D0D0D"/>
                </a:solidFill>
                <a:latin typeface="Palatino Linotype"/>
                <a:cs typeface="Palatino Linotype"/>
              </a:rPr>
              <a:t>с.</a:t>
            </a:r>
            <a:endParaRPr sz="1500">
              <a:latin typeface="Palatino Linotype"/>
              <a:cs typeface="Palatino Linotype"/>
            </a:endParaRPr>
          </a:p>
        </p:txBody>
      </p:sp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9976" y="693419"/>
            <a:ext cx="3389376" cy="468020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74920" y="2506979"/>
            <a:ext cx="3903726" cy="301828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90473" y="480889"/>
            <a:ext cx="8024495" cy="4973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62890" indent="541020" algn="just">
              <a:lnSpc>
                <a:spcPct val="112799"/>
              </a:lnSpc>
              <a:spcBef>
                <a:spcPts val="95"/>
              </a:spcBef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годы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Великой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Отечественной войны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город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Ленинград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являлся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одним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из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важнейших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объектов,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намеченных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захвата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гитлеровцами.</a:t>
            </a:r>
            <a:r>
              <a:rPr sz="1700" i="1" spc="3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Враг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рассчитывал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захватить его быстро беспрепятственно, но встретил упорное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сопротивление.</a:t>
            </a:r>
            <a:endParaRPr sz="1700">
              <a:latin typeface="Calibri"/>
              <a:cs typeface="Calibri"/>
            </a:endParaRPr>
          </a:p>
          <a:p>
            <a:pPr marL="504825" algn="just">
              <a:lnSpc>
                <a:spcPct val="100000"/>
              </a:lnSpc>
              <a:spcBef>
                <a:spcPts val="250"/>
              </a:spcBef>
            </a:pP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Блокада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города</a:t>
            </a:r>
            <a:r>
              <a:rPr sz="1700" i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длилась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 8</a:t>
            </a:r>
            <a:r>
              <a:rPr sz="1700" i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сентября</a:t>
            </a:r>
            <a:r>
              <a:rPr sz="1700" i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1941 года</a:t>
            </a:r>
            <a:r>
              <a:rPr sz="1700" i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27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января</a:t>
            </a:r>
            <a:r>
              <a:rPr sz="1700" i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1944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года.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250">
              <a:latin typeface="Calibri"/>
              <a:cs typeface="Calibri"/>
            </a:endParaRPr>
          </a:p>
          <a:p>
            <a:pPr marL="4478020" algn="just">
              <a:lnSpc>
                <a:spcPct val="100000"/>
              </a:lnSpc>
            </a:pPr>
            <a:r>
              <a:rPr sz="1600" i="1" spc="20" dirty="0">
                <a:latin typeface="Times New Roman"/>
                <a:cs typeface="Times New Roman"/>
              </a:rPr>
              <a:t>«</a:t>
            </a:r>
            <a:r>
              <a:rPr sz="1500" i="1" spc="20" dirty="0">
                <a:solidFill>
                  <a:srgbClr val="0D0D0D"/>
                </a:solidFill>
                <a:latin typeface="Palatino Linotype"/>
                <a:cs typeface="Palatino Linotype"/>
              </a:rPr>
              <a:t>Я</a:t>
            </a:r>
            <a:r>
              <a:rPr sz="1500" i="1" spc="2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65" dirty="0">
                <a:solidFill>
                  <a:srgbClr val="0D0D0D"/>
                </a:solidFill>
                <a:latin typeface="Palatino Linotype"/>
                <a:cs typeface="Palatino Linotype"/>
              </a:rPr>
              <a:t>говорю:</a:t>
            </a:r>
            <a:r>
              <a:rPr sz="1500" i="1" spc="2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14" dirty="0">
                <a:solidFill>
                  <a:srgbClr val="0D0D0D"/>
                </a:solidFill>
                <a:latin typeface="Palatino Linotype"/>
                <a:cs typeface="Palatino Linotype"/>
              </a:rPr>
              <a:t>нас,</a:t>
            </a:r>
            <a:r>
              <a:rPr sz="1500" i="1" spc="-2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60" dirty="0">
                <a:solidFill>
                  <a:srgbClr val="0D0D0D"/>
                </a:solidFill>
                <a:latin typeface="Palatino Linotype"/>
                <a:cs typeface="Palatino Linotype"/>
              </a:rPr>
              <a:t>граждан</a:t>
            </a:r>
            <a:r>
              <a:rPr sz="1500" i="1" spc="4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Ленинграда,</a:t>
            </a:r>
            <a:endParaRPr sz="1500">
              <a:latin typeface="Palatino Linotype"/>
              <a:cs typeface="Palatino Linotype"/>
            </a:endParaRPr>
          </a:p>
          <a:p>
            <a:pPr marL="4478020" algn="just">
              <a:lnSpc>
                <a:spcPct val="100000"/>
              </a:lnSpc>
              <a:spcBef>
                <a:spcPts val="475"/>
              </a:spcBef>
            </a:pPr>
            <a:r>
              <a:rPr sz="1500" i="1" spc="90" dirty="0">
                <a:solidFill>
                  <a:srgbClr val="0D0D0D"/>
                </a:solidFill>
                <a:latin typeface="Palatino Linotype"/>
                <a:cs typeface="Palatino Linotype"/>
              </a:rPr>
              <a:t>Не</a:t>
            </a:r>
            <a:r>
              <a:rPr sz="1500" i="1" spc="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14" dirty="0">
                <a:solidFill>
                  <a:srgbClr val="0D0D0D"/>
                </a:solidFill>
                <a:latin typeface="Palatino Linotype"/>
                <a:cs typeface="Palatino Linotype"/>
              </a:rPr>
              <a:t>поколеблет</a:t>
            </a:r>
            <a:r>
              <a:rPr sz="1500" i="1" spc="2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5" dirty="0">
                <a:solidFill>
                  <a:srgbClr val="0D0D0D"/>
                </a:solidFill>
                <a:latin typeface="Palatino Linotype"/>
                <a:cs typeface="Palatino Linotype"/>
              </a:rPr>
              <a:t>грохот</a:t>
            </a:r>
            <a:r>
              <a:rPr sz="1500" i="1" spc="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14" dirty="0">
                <a:solidFill>
                  <a:srgbClr val="0D0D0D"/>
                </a:solidFill>
                <a:latin typeface="Palatino Linotype"/>
                <a:cs typeface="Palatino Linotype"/>
              </a:rPr>
              <a:t>канонад,</a:t>
            </a:r>
            <a:endParaRPr sz="1500">
              <a:latin typeface="Palatino Linotype"/>
              <a:cs typeface="Palatino Linotype"/>
            </a:endParaRPr>
          </a:p>
          <a:p>
            <a:pPr marL="4478020" marR="302895" algn="just">
              <a:lnSpc>
                <a:spcPct val="127699"/>
              </a:lnSpc>
              <a:spcBef>
                <a:spcPts val="5"/>
              </a:spcBef>
            </a:pP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И</a:t>
            </a:r>
            <a:r>
              <a:rPr sz="1500" i="1" spc="2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10" dirty="0">
                <a:solidFill>
                  <a:srgbClr val="0D0D0D"/>
                </a:solidFill>
                <a:latin typeface="Palatino Linotype"/>
                <a:cs typeface="Palatino Linotype"/>
              </a:rPr>
              <a:t>если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95" dirty="0">
                <a:solidFill>
                  <a:srgbClr val="0D0D0D"/>
                </a:solidFill>
                <a:latin typeface="Palatino Linotype"/>
                <a:cs typeface="Palatino Linotype"/>
              </a:rPr>
              <a:t>завтра</a:t>
            </a:r>
            <a:r>
              <a:rPr sz="1500" i="1" spc="2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будут</a:t>
            </a:r>
            <a:r>
              <a:rPr sz="1500" i="1" spc="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5" dirty="0">
                <a:solidFill>
                  <a:srgbClr val="0D0D0D"/>
                </a:solidFill>
                <a:latin typeface="Palatino Linotype"/>
                <a:cs typeface="Palatino Linotype"/>
              </a:rPr>
              <a:t>баррикады</a:t>
            </a:r>
            <a:r>
              <a:rPr sz="1500" i="1" spc="-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210" dirty="0">
                <a:solidFill>
                  <a:srgbClr val="0D0D0D"/>
                </a:solidFill>
                <a:latin typeface="Palatino Linotype"/>
                <a:cs typeface="Palatino Linotype"/>
              </a:rPr>
              <a:t>- </a:t>
            </a:r>
            <a:r>
              <a:rPr sz="1500" i="1" spc="-36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60" dirty="0">
                <a:solidFill>
                  <a:srgbClr val="0D0D0D"/>
                </a:solidFill>
                <a:latin typeface="Palatino Linotype"/>
                <a:cs typeface="Palatino Linotype"/>
              </a:rPr>
              <a:t>Мы</a:t>
            </a:r>
            <a:r>
              <a:rPr sz="1500" i="1" spc="2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10" dirty="0">
                <a:solidFill>
                  <a:srgbClr val="0D0D0D"/>
                </a:solidFill>
                <a:latin typeface="Palatino Linotype"/>
                <a:cs typeface="Palatino Linotype"/>
              </a:rPr>
              <a:t>не</a:t>
            </a:r>
            <a:r>
              <a:rPr sz="1500" i="1" spc="2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покинем</a:t>
            </a:r>
            <a:r>
              <a:rPr sz="1500" i="1" spc="1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5" dirty="0">
                <a:solidFill>
                  <a:srgbClr val="0D0D0D"/>
                </a:solidFill>
                <a:latin typeface="Palatino Linotype"/>
                <a:cs typeface="Palatino Linotype"/>
              </a:rPr>
              <a:t>наших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14" dirty="0">
                <a:solidFill>
                  <a:srgbClr val="0D0D0D"/>
                </a:solidFill>
                <a:latin typeface="Palatino Linotype"/>
                <a:cs typeface="Palatino Linotype"/>
              </a:rPr>
              <a:t>баррикад… </a:t>
            </a:r>
            <a:r>
              <a:rPr sz="1500" i="1" spc="-36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И</a:t>
            </a:r>
            <a:r>
              <a:rPr sz="1500" i="1" spc="2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10" dirty="0">
                <a:solidFill>
                  <a:srgbClr val="0D0D0D"/>
                </a:solidFill>
                <a:latin typeface="Palatino Linotype"/>
                <a:cs typeface="Palatino Linotype"/>
              </a:rPr>
              <a:t>женщины</a:t>
            </a:r>
            <a:r>
              <a:rPr sz="1500" i="1" spc="4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95" dirty="0">
                <a:solidFill>
                  <a:srgbClr val="0D0D0D"/>
                </a:solidFill>
                <a:latin typeface="Palatino Linotype"/>
                <a:cs typeface="Palatino Linotype"/>
              </a:rPr>
              <a:t>с</a:t>
            </a:r>
            <a:r>
              <a:rPr sz="1500" i="1" spc="2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05" dirty="0">
                <a:solidFill>
                  <a:srgbClr val="0D0D0D"/>
                </a:solidFill>
                <a:latin typeface="Palatino Linotype"/>
                <a:cs typeface="Palatino Linotype"/>
              </a:rPr>
              <a:t>бойцами</a:t>
            </a:r>
            <a:endParaRPr sz="1500">
              <a:latin typeface="Palatino Linotype"/>
              <a:cs typeface="Palatino Linotype"/>
            </a:endParaRPr>
          </a:p>
          <a:p>
            <a:pPr marL="4478020" algn="just">
              <a:lnSpc>
                <a:spcPct val="100000"/>
              </a:lnSpc>
              <a:spcBef>
                <a:spcPts val="505"/>
              </a:spcBef>
            </a:pPr>
            <a:r>
              <a:rPr sz="1500" i="1" spc="135" dirty="0">
                <a:solidFill>
                  <a:srgbClr val="0D0D0D"/>
                </a:solidFill>
                <a:latin typeface="Palatino Linotype"/>
                <a:cs typeface="Palatino Linotype"/>
              </a:rPr>
              <a:t>встанут</a:t>
            </a:r>
            <a:r>
              <a:rPr sz="1500" i="1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14" dirty="0">
                <a:solidFill>
                  <a:srgbClr val="0D0D0D"/>
                </a:solidFill>
                <a:latin typeface="Palatino Linotype"/>
                <a:cs typeface="Palatino Linotype"/>
              </a:rPr>
              <a:t>рядом,</a:t>
            </a:r>
            <a:endParaRPr sz="1500">
              <a:latin typeface="Palatino Linotype"/>
              <a:cs typeface="Palatino Linotype"/>
            </a:endParaRPr>
          </a:p>
          <a:p>
            <a:pPr marL="4478020" marR="479425">
              <a:lnSpc>
                <a:spcPct val="127299"/>
              </a:lnSpc>
              <a:spcBef>
                <a:spcPts val="15"/>
              </a:spcBef>
            </a:pP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И</a:t>
            </a:r>
            <a:r>
              <a:rPr sz="1500" i="1" spc="1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дети</a:t>
            </a:r>
            <a:r>
              <a:rPr sz="1500" i="1" spc="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05" dirty="0">
                <a:solidFill>
                  <a:srgbClr val="0D0D0D"/>
                </a:solidFill>
                <a:latin typeface="Palatino Linotype"/>
                <a:cs typeface="Palatino Linotype"/>
              </a:rPr>
              <a:t>нам</a:t>
            </a:r>
            <a:r>
              <a:rPr sz="1500" i="1" spc="2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5" dirty="0">
                <a:solidFill>
                  <a:srgbClr val="0D0D0D"/>
                </a:solidFill>
                <a:latin typeface="Palatino Linotype"/>
                <a:cs typeface="Palatino Linotype"/>
              </a:rPr>
              <a:t>патроны</a:t>
            </a:r>
            <a:r>
              <a:rPr sz="1500" i="1" spc="2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05" dirty="0">
                <a:solidFill>
                  <a:srgbClr val="0D0D0D"/>
                </a:solidFill>
                <a:latin typeface="Palatino Linotype"/>
                <a:cs typeface="Palatino Linotype"/>
              </a:rPr>
              <a:t>поднесут, </a:t>
            </a:r>
            <a:r>
              <a:rPr sz="1500" i="1" spc="-36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И</a:t>
            </a:r>
            <a:r>
              <a:rPr sz="1500" i="1" spc="2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45" dirty="0">
                <a:solidFill>
                  <a:srgbClr val="0D0D0D"/>
                </a:solidFill>
                <a:latin typeface="Palatino Linotype"/>
                <a:cs typeface="Palatino Linotype"/>
              </a:rPr>
              <a:t>надо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0" dirty="0">
                <a:solidFill>
                  <a:srgbClr val="0D0D0D"/>
                </a:solidFill>
                <a:latin typeface="Palatino Linotype"/>
                <a:cs typeface="Palatino Linotype"/>
              </a:rPr>
              <a:t>всеми</a:t>
            </a:r>
            <a:r>
              <a:rPr sz="1500" i="1" spc="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95" dirty="0">
                <a:solidFill>
                  <a:srgbClr val="0D0D0D"/>
                </a:solidFill>
                <a:latin typeface="Palatino Linotype"/>
                <a:cs typeface="Palatino Linotype"/>
              </a:rPr>
              <a:t>нами</a:t>
            </a:r>
            <a:r>
              <a:rPr sz="1500" i="1" spc="4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45" dirty="0">
                <a:solidFill>
                  <a:srgbClr val="0D0D0D"/>
                </a:solidFill>
                <a:latin typeface="Palatino Linotype"/>
                <a:cs typeface="Palatino Linotype"/>
              </a:rPr>
              <a:t>зацветут</a:t>
            </a:r>
            <a:endParaRPr sz="1500">
              <a:latin typeface="Palatino Linotype"/>
              <a:cs typeface="Palatino Linotype"/>
            </a:endParaRPr>
          </a:p>
          <a:p>
            <a:pPr marL="4478020">
              <a:lnSpc>
                <a:spcPct val="100000"/>
              </a:lnSpc>
              <a:spcBef>
                <a:spcPts val="505"/>
              </a:spcBef>
            </a:pPr>
            <a:r>
              <a:rPr sz="1500" i="1" spc="105" dirty="0">
                <a:solidFill>
                  <a:srgbClr val="0D0D0D"/>
                </a:solidFill>
                <a:latin typeface="Palatino Linotype"/>
                <a:cs typeface="Palatino Linotype"/>
              </a:rPr>
              <a:t>Старинные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знамена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5" dirty="0">
                <a:solidFill>
                  <a:srgbClr val="0D0D0D"/>
                </a:solidFill>
                <a:latin typeface="Palatino Linotype"/>
                <a:cs typeface="Palatino Linotype"/>
              </a:rPr>
              <a:t>Петрограда».</a:t>
            </a:r>
            <a:endParaRPr sz="1500">
              <a:latin typeface="Palatino Linotype"/>
              <a:cs typeface="Palatino Linotype"/>
            </a:endParaRPr>
          </a:p>
          <a:p>
            <a:pPr marL="6468110">
              <a:lnSpc>
                <a:spcPct val="100000"/>
              </a:lnSpc>
              <a:spcBef>
                <a:spcPts val="505"/>
              </a:spcBef>
            </a:pPr>
            <a:r>
              <a:rPr sz="1500" i="1" spc="105" dirty="0">
                <a:solidFill>
                  <a:srgbClr val="0D0D0D"/>
                </a:solidFill>
                <a:latin typeface="Palatino Linotype"/>
                <a:cs typeface="Palatino Linotype"/>
              </a:rPr>
              <a:t>Ольга</a:t>
            </a:r>
            <a:r>
              <a:rPr sz="1500" i="1" spc="-2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05" dirty="0">
                <a:solidFill>
                  <a:srgbClr val="0D0D0D"/>
                </a:solidFill>
                <a:latin typeface="Palatino Linotype"/>
                <a:cs typeface="Palatino Linotype"/>
              </a:rPr>
              <a:t>Берггольц</a:t>
            </a:r>
            <a:endParaRPr sz="1500">
              <a:latin typeface="Palatino Linotype"/>
              <a:cs typeface="Palatino Linotype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6344" y="2491739"/>
            <a:ext cx="4449317" cy="309600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97408" y="643127"/>
            <a:ext cx="7947025" cy="3608070"/>
            <a:chOff x="597408" y="643127"/>
            <a:chExt cx="7947025" cy="36080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7112" y="643127"/>
              <a:ext cx="1169670" cy="56007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05227" y="643127"/>
              <a:ext cx="1529334" cy="56007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93008" y="643127"/>
              <a:ext cx="425970" cy="56007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77412" y="643127"/>
              <a:ext cx="1436369" cy="56007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72228" y="643127"/>
              <a:ext cx="473201" cy="56007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05399" y="643127"/>
              <a:ext cx="1133094" cy="56007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996940" y="643127"/>
              <a:ext cx="1340358" cy="56007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095743" y="643127"/>
              <a:ext cx="1448561" cy="56007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97408" y="947927"/>
              <a:ext cx="1274826" cy="56007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67255" y="947927"/>
              <a:ext cx="1184909" cy="56007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47187" y="947927"/>
              <a:ext cx="927353" cy="56007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369563" y="947927"/>
              <a:ext cx="470141" cy="56007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636263" y="947927"/>
              <a:ext cx="1440941" cy="56007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872228" y="947927"/>
              <a:ext cx="1655826" cy="56007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323075" y="947927"/>
              <a:ext cx="1094994" cy="56007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63740" y="947927"/>
              <a:ext cx="412254" cy="56007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271003" y="947927"/>
              <a:ext cx="1273302" cy="56007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97408" y="1252727"/>
              <a:ext cx="1201674" cy="56007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534668" y="1252727"/>
              <a:ext cx="1315974" cy="56007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586228" y="1252727"/>
              <a:ext cx="1347977" cy="56007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669791" y="1252727"/>
              <a:ext cx="910589" cy="56007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315967" y="1252727"/>
              <a:ext cx="675893" cy="56007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727448" y="1252727"/>
              <a:ext cx="1120902" cy="56007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583936" y="1252727"/>
              <a:ext cx="1718310" cy="56007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037831" y="1252727"/>
              <a:ext cx="1506474" cy="56007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97408" y="1557527"/>
              <a:ext cx="1357122" cy="56007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671827" y="1557527"/>
              <a:ext cx="592074" cy="56007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981200" y="1557527"/>
              <a:ext cx="974598" cy="56007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673096" y="1557527"/>
              <a:ext cx="1037082" cy="56007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427475" y="1557527"/>
              <a:ext cx="471690" cy="56007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616452" y="1557527"/>
              <a:ext cx="1207770" cy="56007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541519" y="1557527"/>
              <a:ext cx="1197102" cy="56007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455919" y="1557527"/>
              <a:ext cx="2024633" cy="56007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7197851" y="1557527"/>
              <a:ext cx="1346453" cy="56007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97408" y="1862327"/>
              <a:ext cx="1671066" cy="56007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914144" y="1862327"/>
              <a:ext cx="412254" cy="56007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061972" y="1862327"/>
              <a:ext cx="1175765" cy="56007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973324" y="1862327"/>
              <a:ext cx="1585722" cy="56007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294631" y="1862327"/>
              <a:ext cx="1067562" cy="56007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5099304" y="1862327"/>
              <a:ext cx="567689" cy="56007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402579" y="1862327"/>
              <a:ext cx="1242822" cy="56007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6380987" y="1862327"/>
              <a:ext cx="1157478" cy="56007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274051" y="1862327"/>
              <a:ext cx="581405" cy="56007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591043" y="1862327"/>
              <a:ext cx="953261" cy="56007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97408" y="2167127"/>
              <a:ext cx="852678" cy="56007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216152" y="2167127"/>
              <a:ext cx="1314449" cy="56007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96668" y="2167127"/>
              <a:ext cx="473201" cy="56007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535936" y="2167127"/>
              <a:ext cx="2068830" cy="56007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4370831" y="2167127"/>
              <a:ext cx="1399793" cy="56007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536692" y="2167127"/>
              <a:ext cx="977645" cy="56007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6280404" y="2167127"/>
              <a:ext cx="1280922" cy="56007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7327391" y="2167127"/>
              <a:ext cx="1216913" cy="56007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597408" y="2471927"/>
              <a:ext cx="1399794" cy="560070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741932" y="2471927"/>
              <a:ext cx="471690" cy="56007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958340" y="2471927"/>
              <a:ext cx="1677162" cy="56007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3380231" y="2471927"/>
              <a:ext cx="1312926" cy="560070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4437887" y="2471927"/>
              <a:ext cx="465569" cy="560070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4648199" y="2471927"/>
              <a:ext cx="1050798" cy="56007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5443728" y="2471927"/>
              <a:ext cx="450341" cy="560070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5638799" y="2471927"/>
              <a:ext cx="1066038" cy="560070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49567" y="2471927"/>
              <a:ext cx="473202" cy="560070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6669023" y="2471927"/>
              <a:ext cx="1875281" cy="560070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597408" y="2776727"/>
              <a:ext cx="1642110" cy="56007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1947672" y="2776727"/>
              <a:ext cx="1393698" cy="560070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987040" y="2776727"/>
              <a:ext cx="412254" cy="560070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3107436" y="2776727"/>
              <a:ext cx="1163574" cy="560070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3979163" y="2776727"/>
              <a:ext cx="593598" cy="560070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280916" y="2776727"/>
              <a:ext cx="852677" cy="560070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4843272" y="2776727"/>
              <a:ext cx="1413510" cy="560070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5964936" y="2776727"/>
              <a:ext cx="802386" cy="560070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6475475" y="2776727"/>
              <a:ext cx="1053846" cy="560070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7237476" y="2776727"/>
              <a:ext cx="464057" cy="560070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7409688" y="2776727"/>
              <a:ext cx="1134618" cy="560070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597408" y="3081527"/>
              <a:ext cx="1040130" cy="560070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1335024" y="3081527"/>
              <a:ext cx="1224534" cy="560070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2257043" y="3081527"/>
              <a:ext cx="1101090" cy="560070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3054096" y="3081527"/>
              <a:ext cx="464057" cy="560070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3217163" y="3081527"/>
              <a:ext cx="1785365" cy="560070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4695443" y="3081527"/>
              <a:ext cx="1815846" cy="560070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6210299" y="3081527"/>
              <a:ext cx="1370838" cy="560070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226808" y="3081527"/>
              <a:ext cx="412254" cy="560070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1328927" y="3386327"/>
              <a:ext cx="479285" cy="560070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1578863" y="3386327"/>
              <a:ext cx="954786" cy="560070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2302763" y="3386327"/>
              <a:ext cx="1632965" cy="560070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3704843" y="3386327"/>
              <a:ext cx="1317498" cy="560070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4791455" y="3386327"/>
              <a:ext cx="585977" cy="560070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5146548" y="3386327"/>
              <a:ext cx="1035558" cy="560070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5951219" y="3386327"/>
              <a:ext cx="817626" cy="560070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6539484" y="3386327"/>
              <a:ext cx="803909" cy="560070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7112508" y="3386327"/>
              <a:ext cx="712470" cy="560070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7594091" y="3386327"/>
              <a:ext cx="950213" cy="560070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597408" y="3691127"/>
              <a:ext cx="1524762" cy="560069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1818132" y="3691127"/>
              <a:ext cx="585978" cy="560069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2101596" y="3691127"/>
              <a:ext cx="921257" cy="560069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2720340" y="3691127"/>
              <a:ext cx="2123693" cy="560069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4541519" y="3691127"/>
              <a:ext cx="1146810" cy="560069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333999" y="3691127"/>
              <a:ext cx="412254" cy="560069"/>
            </a:xfrm>
            <a:prstGeom prst="rect">
              <a:avLst/>
            </a:prstGeom>
          </p:spPr>
        </p:pic>
      </p:grpSp>
      <p:sp>
        <p:nvSpPr>
          <p:cNvPr id="100" name="object 100"/>
          <p:cNvSpPr txBox="1"/>
          <p:nvPr/>
        </p:nvSpPr>
        <p:spPr>
          <a:xfrm>
            <a:off x="762406" y="694659"/>
            <a:ext cx="7621905" cy="33801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679450" algn="just">
              <a:lnSpc>
                <a:spcPct val="111100"/>
              </a:lnSpc>
              <a:spcBef>
                <a:spcPts val="105"/>
              </a:spcBef>
            </a:pPr>
            <a:r>
              <a:rPr sz="1800" i="1" spc="-5" dirty="0">
                <a:latin typeface="Calibri"/>
                <a:cs typeface="Calibri"/>
              </a:rPr>
              <a:t>Блокада</a:t>
            </a:r>
            <a:r>
              <a:rPr sz="1800" i="1" dirty="0">
                <a:latin typeface="Calibri"/>
                <a:cs typeface="Calibri"/>
              </a:rPr>
              <a:t> Ленинграда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-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трагичная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и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великая</a:t>
            </a:r>
            <a:r>
              <a:rPr sz="1800" i="1" spc="-5" dirty="0">
                <a:latin typeface="Calibri"/>
                <a:cs typeface="Calibri"/>
              </a:rPr>
              <a:t> страница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российской 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истории,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унесшая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более</a:t>
            </a:r>
            <a:r>
              <a:rPr sz="1800" i="1" dirty="0">
                <a:latin typeface="Calibri"/>
                <a:cs typeface="Calibri"/>
              </a:rPr>
              <a:t> 2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миллионов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человеческих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жизней.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События 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блокады показали, насколько велик </a:t>
            </a:r>
            <a:r>
              <a:rPr sz="1800" i="1" dirty="0">
                <a:latin typeface="Calibri"/>
                <a:cs typeface="Calibri"/>
              </a:rPr>
              <a:t>дух народа, </a:t>
            </a:r>
            <a:r>
              <a:rPr sz="1800" i="1" spc="-5" dirty="0">
                <a:latin typeface="Calibri"/>
                <a:cs typeface="Calibri"/>
              </a:rPr>
              <a:t>оказавшегося </a:t>
            </a:r>
            <a:r>
              <a:rPr sz="1800" i="1" dirty="0">
                <a:latin typeface="Calibri"/>
                <a:cs typeface="Calibri"/>
              </a:rPr>
              <a:t>способным, 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несмотря на голод, </a:t>
            </a:r>
            <a:r>
              <a:rPr sz="1800" i="1" spc="-10" dirty="0">
                <a:latin typeface="Calibri"/>
                <a:cs typeface="Calibri"/>
              </a:rPr>
              <a:t>холода </a:t>
            </a:r>
            <a:r>
              <a:rPr sz="1800" i="1" dirty="0">
                <a:latin typeface="Calibri"/>
                <a:cs typeface="Calibri"/>
              </a:rPr>
              <a:t>и </a:t>
            </a:r>
            <a:r>
              <a:rPr sz="1800" i="1" spc="-5" dirty="0">
                <a:latin typeface="Calibri"/>
                <a:cs typeface="Calibri"/>
              </a:rPr>
              <a:t>болезни, успешно противостоять </a:t>
            </a:r>
            <a:r>
              <a:rPr sz="1800" i="1" dirty="0">
                <a:latin typeface="Calibri"/>
                <a:cs typeface="Calibri"/>
              </a:rPr>
              <a:t>немецким 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захватчикам. Жители </a:t>
            </a:r>
            <a:r>
              <a:rPr sz="1800" i="1" dirty="0">
                <a:latin typeface="Calibri"/>
                <a:cs typeface="Calibri"/>
              </a:rPr>
              <a:t>Ленинграда, </a:t>
            </a:r>
            <a:r>
              <a:rPr sz="1800" i="1" spc="-5" dirty="0">
                <a:latin typeface="Calibri"/>
                <a:cs typeface="Calibri"/>
              </a:rPr>
              <a:t>многие из </a:t>
            </a:r>
            <a:r>
              <a:rPr sz="1800" i="1" spc="-10" dirty="0">
                <a:latin typeface="Calibri"/>
                <a:cs typeface="Calibri"/>
              </a:rPr>
              <a:t>которых </a:t>
            </a:r>
            <a:r>
              <a:rPr sz="1800" i="1" spc="-5" dirty="0">
                <a:latin typeface="Calibri"/>
                <a:cs typeface="Calibri"/>
              </a:rPr>
              <a:t>погибли </a:t>
            </a:r>
            <a:r>
              <a:rPr sz="1800" i="1" dirty="0">
                <a:latin typeface="Calibri"/>
                <a:cs typeface="Calibri"/>
              </a:rPr>
              <a:t>во </a:t>
            </a:r>
            <a:r>
              <a:rPr sz="1800" i="1" spc="-5" dirty="0">
                <a:latin typeface="Calibri"/>
                <a:cs typeface="Calibri"/>
              </a:rPr>
              <a:t>время </a:t>
            </a:r>
            <a:r>
              <a:rPr sz="1800" i="1" dirty="0">
                <a:latin typeface="Calibri"/>
                <a:cs typeface="Calibri"/>
              </a:rPr>
              <a:t> этих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событий,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и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военнослужащие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советской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армии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проявили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героизм, 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мужество</a:t>
            </a:r>
            <a:r>
              <a:rPr sz="1800" i="1" dirty="0">
                <a:latin typeface="Calibri"/>
                <a:cs typeface="Calibri"/>
              </a:rPr>
              <a:t> и </a:t>
            </a:r>
            <a:r>
              <a:rPr sz="1800" i="1" spc="-5" dirty="0">
                <a:latin typeface="Calibri"/>
                <a:cs typeface="Calibri"/>
              </a:rPr>
              <a:t>невероятное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упорство</a:t>
            </a:r>
            <a:r>
              <a:rPr sz="1800" i="1" dirty="0">
                <a:latin typeface="Calibri"/>
                <a:cs typeface="Calibri"/>
              </a:rPr>
              <a:t> в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борьбе с врагом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и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невыносимыми 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жизненными условиями. Память </a:t>
            </a:r>
            <a:r>
              <a:rPr sz="1800" i="1" dirty="0">
                <a:latin typeface="Calibri"/>
                <a:cs typeface="Calibri"/>
              </a:rPr>
              <a:t>об этих </a:t>
            </a:r>
            <a:r>
              <a:rPr sz="1800" i="1" spc="-5" dirty="0">
                <a:latin typeface="Calibri"/>
                <a:cs typeface="Calibri"/>
              </a:rPr>
              <a:t>страшных днях живёт </a:t>
            </a:r>
            <a:r>
              <a:rPr sz="1800" i="1" dirty="0">
                <a:latin typeface="Calibri"/>
                <a:cs typeface="Calibri"/>
              </a:rPr>
              <a:t>в </a:t>
            </a:r>
            <a:r>
              <a:rPr sz="1800" i="1" spc="-5" dirty="0">
                <a:latin typeface="Calibri"/>
                <a:cs typeface="Calibri"/>
              </a:rPr>
              <a:t>сердцах </a:t>
            </a:r>
            <a:r>
              <a:rPr sz="1800" i="1" dirty="0">
                <a:latin typeface="Calibri"/>
                <a:cs typeface="Calibri"/>
              </a:rPr>
              <a:t> людей, </a:t>
            </a:r>
            <a:r>
              <a:rPr sz="1800" i="1" spc="-10" dirty="0">
                <a:latin typeface="Calibri"/>
                <a:cs typeface="Calibri"/>
              </a:rPr>
              <a:t>находит</a:t>
            </a:r>
            <a:r>
              <a:rPr sz="1800" i="1" spc="10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отклик</a:t>
            </a:r>
            <a:r>
              <a:rPr sz="1800" i="1" dirty="0">
                <a:latin typeface="Calibri"/>
                <a:cs typeface="Calibri"/>
              </a:rPr>
              <a:t> в</a:t>
            </a:r>
            <a:r>
              <a:rPr sz="1800" i="1" spc="15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талантливых</a:t>
            </a:r>
            <a:r>
              <a:rPr sz="1800" i="1" spc="-30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произведениях</a:t>
            </a:r>
            <a:r>
              <a:rPr sz="1800" i="1" spc="15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искусства.</a:t>
            </a:r>
            <a:endParaRPr sz="1800">
              <a:latin typeface="Calibri"/>
              <a:cs typeface="Calibri"/>
            </a:endParaRPr>
          </a:p>
          <a:p>
            <a:pPr marL="12700" marR="5080" indent="731520" algn="just">
              <a:lnSpc>
                <a:spcPct val="111100"/>
              </a:lnSpc>
            </a:pPr>
            <a:r>
              <a:rPr sz="1800" i="1" dirty="0">
                <a:latin typeface="Calibri"/>
                <a:cs typeface="Calibri"/>
              </a:rPr>
              <a:t>В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честь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выигранного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сражения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27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января</a:t>
            </a:r>
            <a:r>
              <a:rPr sz="1800" i="1" dirty="0">
                <a:latin typeface="Calibri"/>
                <a:cs typeface="Calibri"/>
              </a:rPr>
              <a:t> 1944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года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над</a:t>
            </a:r>
            <a:r>
              <a:rPr sz="1800" i="1" dirty="0">
                <a:latin typeface="Calibri"/>
                <a:cs typeface="Calibri"/>
              </a:rPr>
              <a:t> Невой 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прогремели</a:t>
            </a:r>
            <a:r>
              <a:rPr sz="1800" i="1" spc="-15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24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залпа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торжественного</a:t>
            </a:r>
            <a:r>
              <a:rPr sz="1800" i="1" spc="-10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салюта.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8659" y="544068"/>
            <a:ext cx="2888741" cy="485165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66032" y="547116"/>
            <a:ext cx="4432554" cy="506348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2855" y="5803391"/>
            <a:ext cx="7782306" cy="55549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33119" y="568197"/>
            <a:ext cx="7592695" cy="57435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26765" marR="5080" indent="490220" algn="just">
              <a:lnSpc>
                <a:spcPct val="100000"/>
              </a:lnSpc>
              <a:spcBef>
                <a:spcPts val="105"/>
              </a:spcBef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«Блокадная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книга»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документальная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хроника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блокады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Ленинграда;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написана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соавторстве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Даниила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20" dirty="0">
                <a:solidFill>
                  <a:srgbClr val="001F5F"/>
                </a:solidFill>
                <a:latin typeface="Calibri"/>
                <a:cs typeface="Calibri"/>
              </a:rPr>
              <a:t>Гранина</a:t>
            </a:r>
            <a:r>
              <a:rPr sz="1700" i="1" spc="3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Алесем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Адамовичем.</a:t>
            </a:r>
            <a:endParaRPr sz="1700">
              <a:latin typeface="Calibri"/>
              <a:cs typeface="Calibri"/>
            </a:endParaRPr>
          </a:p>
          <a:p>
            <a:pPr marL="3326765" marR="6350" indent="539115" algn="just">
              <a:lnSpc>
                <a:spcPct val="100000"/>
              </a:lnSpc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Инициатива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создания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книги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исходила </a:t>
            </a:r>
            <a:r>
              <a:rPr sz="1700" i="1" spc="-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от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Алеся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Адамовича.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Авторы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собрали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200 </a:t>
            </a:r>
            <a:r>
              <a:rPr sz="1700" i="1" spc="-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рассказов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блокадников,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которые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были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записаны на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магнитофонную </a:t>
            </a:r>
            <a:r>
              <a:rPr sz="1700" i="1" spc="-15" dirty="0">
                <a:solidFill>
                  <a:srgbClr val="001F5F"/>
                </a:solidFill>
                <a:latin typeface="Calibri"/>
                <a:cs typeface="Calibri"/>
              </a:rPr>
              <a:t>ленту.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Общий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объем</a:t>
            </a:r>
            <a:r>
              <a:rPr sz="1700" i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материала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составил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4000</a:t>
            </a:r>
            <a:r>
              <a:rPr sz="1700" i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страниц.</a:t>
            </a:r>
            <a:endParaRPr sz="1700">
              <a:latin typeface="Calibri"/>
              <a:cs typeface="Calibri"/>
            </a:endParaRPr>
          </a:p>
          <a:p>
            <a:pPr marL="3326765" marR="5715" algn="just">
              <a:lnSpc>
                <a:spcPct val="100000"/>
              </a:lnSpc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Перед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читателем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проходят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разные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люди. </a:t>
            </a:r>
            <a:r>
              <a:rPr sz="1700" i="1" spc="-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Мужчины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женщины,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взрослые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дети,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рабочие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и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служащие,</a:t>
            </a:r>
            <a:r>
              <a:rPr sz="1700" i="1" spc="3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военные</a:t>
            </a:r>
            <a:r>
              <a:rPr sz="1700" i="1" spc="3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гражданские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–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советский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народ,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который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перенес</a:t>
            </a:r>
            <a:r>
              <a:rPr sz="1700" i="1" spc="1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неслыханные</a:t>
            </a:r>
            <a:r>
              <a:rPr sz="1700" i="1" spc="1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трудности</a:t>
            </a:r>
            <a:r>
              <a:rPr sz="1700" i="1" spc="1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700" i="1" spc="1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победил </a:t>
            </a:r>
            <a:r>
              <a:rPr sz="1700" i="1" spc="-3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жестоком</a:t>
            </a:r>
            <a:r>
              <a:rPr sz="1700" i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единоборстве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700" i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врагом.</a:t>
            </a:r>
            <a:endParaRPr sz="1700">
              <a:latin typeface="Calibri"/>
              <a:cs typeface="Calibri"/>
            </a:endParaRPr>
          </a:p>
          <a:p>
            <a:pPr marL="3326765" marR="7620" indent="589280" algn="just">
              <a:lnSpc>
                <a:spcPct val="100000"/>
              </a:lnSpc>
              <a:spcBef>
                <a:spcPts val="5"/>
              </a:spcBef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Эта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книга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память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тем,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кому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не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суждено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было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дожить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до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Победы, </a:t>
            </a:r>
            <a:r>
              <a:rPr sz="1700" i="1" spc="-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памятник,</a:t>
            </a:r>
            <a:r>
              <a:rPr sz="1700" i="1" spc="3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убедительно</a:t>
            </a:r>
            <a:r>
              <a:rPr sz="1700" i="1" spc="3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повествующий</a:t>
            </a:r>
            <a:r>
              <a:rPr sz="1700" i="1" spc="3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endParaRPr sz="1700">
              <a:latin typeface="Calibri"/>
              <a:cs typeface="Calibri"/>
            </a:endParaRPr>
          </a:p>
          <a:p>
            <a:pPr marL="3326765" algn="just">
              <a:lnSpc>
                <a:spcPct val="100000"/>
              </a:lnSpc>
              <a:spcBef>
                <a:spcPts val="15"/>
              </a:spcBef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мужестве</a:t>
            </a:r>
            <a:r>
              <a:rPr sz="1700" i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стойкости</a:t>
            </a:r>
            <a:r>
              <a:rPr sz="1700" i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ленинградцев.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150">
              <a:latin typeface="Calibri"/>
              <a:cs typeface="Calibri"/>
            </a:endParaRPr>
          </a:p>
          <a:p>
            <a:pPr marL="12700" marR="90805">
              <a:lnSpc>
                <a:spcPct val="100000"/>
              </a:lnSpc>
              <a:spcBef>
                <a:spcPts val="5"/>
              </a:spcBef>
            </a:pPr>
            <a:r>
              <a:rPr sz="1500" i="1" spc="120" dirty="0">
                <a:solidFill>
                  <a:srgbClr val="0D0D0D"/>
                </a:solidFill>
                <a:latin typeface="Palatino Linotype"/>
                <a:cs typeface="Palatino Linotype"/>
              </a:rPr>
              <a:t>Адамович,</a:t>
            </a:r>
            <a:r>
              <a:rPr sz="1500" i="1" spc="-2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65" dirty="0">
                <a:solidFill>
                  <a:srgbClr val="0D0D0D"/>
                </a:solidFill>
                <a:latin typeface="Palatino Linotype"/>
                <a:cs typeface="Palatino Linotype"/>
              </a:rPr>
              <a:t>А.</a:t>
            </a:r>
            <a:r>
              <a:rPr sz="1500" i="1" spc="-11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5" dirty="0">
                <a:solidFill>
                  <a:srgbClr val="0D0D0D"/>
                </a:solidFill>
                <a:latin typeface="Palatino Linotype"/>
                <a:cs typeface="Palatino Linotype"/>
              </a:rPr>
              <a:t>,</a:t>
            </a:r>
            <a:r>
              <a:rPr sz="1500" i="1" spc="-1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Гранин</a:t>
            </a:r>
            <a:r>
              <a:rPr sz="1500" i="1" spc="4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Д</a:t>
            </a:r>
            <a:r>
              <a:rPr sz="1500" i="1" spc="-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2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10" dirty="0">
                <a:solidFill>
                  <a:srgbClr val="0D0D0D"/>
                </a:solidFill>
                <a:latin typeface="Palatino Linotype"/>
                <a:cs typeface="Palatino Linotype"/>
              </a:rPr>
              <a:t>Блокадная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95" dirty="0">
                <a:solidFill>
                  <a:srgbClr val="0D0D0D"/>
                </a:solidFill>
                <a:latin typeface="Palatino Linotype"/>
                <a:cs typeface="Palatino Linotype"/>
              </a:rPr>
              <a:t>книга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/</a:t>
            </a:r>
            <a:r>
              <a:rPr sz="1500" i="1" spc="4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90" dirty="0">
                <a:solidFill>
                  <a:srgbClr val="0D0D0D"/>
                </a:solidFill>
                <a:latin typeface="Palatino Linotype"/>
                <a:cs typeface="Palatino Linotype"/>
              </a:rPr>
              <a:t>Алесь</a:t>
            </a:r>
            <a:r>
              <a:rPr sz="1500" i="1" spc="2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0" dirty="0">
                <a:solidFill>
                  <a:srgbClr val="0D0D0D"/>
                </a:solidFill>
                <a:latin typeface="Palatino Linotype"/>
                <a:cs typeface="Palatino Linotype"/>
              </a:rPr>
              <a:t>Адамович,</a:t>
            </a:r>
            <a:r>
              <a:rPr sz="1500" i="1" spc="-2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05" dirty="0">
                <a:solidFill>
                  <a:srgbClr val="0D0D0D"/>
                </a:solidFill>
                <a:latin typeface="Palatino Linotype"/>
                <a:cs typeface="Palatino Linotype"/>
              </a:rPr>
              <a:t>Даниил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Гранин</a:t>
            </a:r>
            <a:r>
              <a:rPr sz="1500" i="1" spc="-2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7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300" dirty="0">
                <a:solidFill>
                  <a:srgbClr val="0D0D0D"/>
                </a:solidFill>
                <a:latin typeface="Palatino Linotype"/>
                <a:cs typeface="Palatino Linotype"/>
              </a:rPr>
              <a:t>– </a:t>
            </a:r>
            <a:r>
              <a:rPr sz="1500" i="1" spc="-36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10" dirty="0">
                <a:solidFill>
                  <a:srgbClr val="0D0D0D"/>
                </a:solidFill>
                <a:latin typeface="Palatino Linotype"/>
                <a:cs typeface="Palatino Linotype"/>
              </a:rPr>
              <a:t>Санкт-Петербург</a:t>
            </a:r>
            <a:r>
              <a:rPr sz="1500" i="1" spc="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60" dirty="0">
                <a:solidFill>
                  <a:srgbClr val="0D0D0D"/>
                </a:solidFill>
                <a:latin typeface="Palatino Linotype"/>
                <a:cs typeface="Palatino Linotype"/>
              </a:rPr>
              <a:t>: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90" dirty="0">
                <a:solidFill>
                  <a:srgbClr val="0D0D0D"/>
                </a:solidFill>
                <a:latin typeface="Palatino Linotype"/>
                <a:cs typeface="Palatino Linotype"/>
              </a:rPr>
              <a:t>Азбука,</a:t>
            </a:r>
            <a:r>
              <a:rPr sz="1500" i="1" spc="-6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5" dirty="0">
                <a:solidFill>
                  <a:srgbClr val="0D0D0D"/>
                </a:solidFill>
                <a:latin typeface="Palatino Linotype"/>
                <a:cs typeface="Palatino Linotype"/>
              </a:rPr>
              <a:t>2020.</a:t>
            </a:r>
            <a:r>
              <a:rPr sz="1500" i="1" spc="-8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210" dirty="0">
                <a:solidFill>
                  <a:srgbClr val="0D0D0D"/>
                </a:solidFill>
                <a:latin typeface="Palatino Linotype"/>
                <a:cs typeface="Palatino Linotype"/>
              </a:rPr>
              <a:t>-</a:t>
            </a:r>
            <a:r>
              <a:rPr sz="1500" i="1" spc="-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50" dirty="0">
                <a:solidFill>
                  <a:srgbClr val="0D0D0D"/>
                </a:solidFill>
                <a:latin typeface="Palatino Linotype"/>
                <a:cs typeface="Palatino Linotype"/>
              </a:rPr>
              <a:t>669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5" dirty="0">
                <a:solidFill>
                  <a:srgbClr val="0D0D0D"/>
                </a:solidFill>
                <a:latin typeface="Palatino Linotype"/>
                <a:cs typeface="Palatino Linotype"/>
              </a:rPr>
              <a:t>с.</a:t>
            </a:r>
            <a:endParaRPr sz="15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94403" y="737616"/>
            <a:ext cx="4473702" cy="453923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075557" y="758189"/>
            <a:ext cx="4318000" cy="3135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45110" algn="just">
              <a:lnSpc>
                <a:spcPct val="100000"/>
              </a:lnSpc>
              <a:spcBef>
                <a:spcPts val="105"/>
              </a:spcBef>
            </a:pP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Роман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А.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Чаковского «Блокада»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посвящен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подвигу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советских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людей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в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Великой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Отечественной</a:t>
            </a:r>
            <a:r>
              <a:rPr sz="1700" i="1" spc="229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войне.</a:t>
            </a:r>
            <a:r>
              <a:rPr sz="1700" i="1" spc="2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Книга</a:t>
            </a:r>
            <a:r>
              <a:rPr sz="1700" i="1" spc="2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полная</a:t>
            </a:r>
            <a:r>
              <a:rPr sz="1700" i="1" spc="2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скорби </a:t>
            </a:r>
            <a:r>
              <a:rPr sz="1700" i="1" spc="-3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гордости.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Детальная</a:t>
            </a:r>
            <a:r>
              <a:rPr sz="1700" i="1" spc="3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панорама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блокадного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Ленинграда,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на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фоне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которой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развивается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сюжетная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линия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о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жизни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и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судьбе      обычных     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людей,</a:t>
            </a:r>
            <a:r>
              <a:rPr sz="1700" i="1" spc="5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13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оказавшихся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в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окружении врага.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И эта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линия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вплетается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общую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канву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военного времени.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Читатель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оказывается</a:t>
            </a:r>
            <a:r>
              <a:rPr sz="1700" i="1" spc="370" dirty="0">
                <a:solidFill>
                  <a:srgbClr val="001F5F"/>
                </a:solidFill>
                <a:latin typeface="Calibri"/>
                <a:cs typeface="Calibri"/>
              </a:rPr>
              <a:t>   </a:t>
            </a:r>
            <a:r>
              <a:rPr sz="1700" i="1" spc="3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вовлечен</a:t>
            </a:r>
            <a:r>
              <a:rPr sz="1700" i="1" spc="465" dirty="0">
                <a:solidFill>
                  <a:srgbClr val="001F5F"/>
                </a:solidFill>
                <a:latin typeface="Calibri"/>
                <a:cs typeface="Calibri"/>
              </a:rPr>
              <a:t>   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не       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только </a:t>
            </a:r>
            <a:r>
              <a:rPr sz="1700" i="1" spc="-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блокадный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быт,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но и в военные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совещания, </a:t>
            </a:r>
            <a:r>
              <a:rPr sz="1700" i="1" spc="-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международные</a:t>
            </a:r>
            <a:r>
              <a:rPr sz="1700" i="1" spc="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переговоры.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Читая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книгу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75557" y="3867658"/>
            <a:ext cx="4314825" cy="544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39165" algn="l"/>
                <a:tab pos="2192020" algn="l"/>
                <a:tab pos="3713479" algn="l"/>
              </a:tabLst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м</a:t>
            </a:r>
            <a:r>
              <a:rPr sz="1700" i="1" spc="-1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ж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но	пер</a:t>
            </a:r>
            <a:r>
              <a:rPr sz="1700" i="1" spc="-35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ж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ит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ь	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широчайш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у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ю	гам</a:t>
            </a:r>
            <a:r>
              <a:rPr sz="1700" i="1" spc="-15" dirty="0">
                <a:solidFill>
                  <a:srgbClr val="001F5F"/>
                </a:solidFill>
                <a:latin typeface="Calibri"/>
                <a:cs typeface="Calibri"/>
              </a:rPr>
              <a:t>м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у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чувств: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61813" y="4126433"/>
            <a:ext cx="1281430" cy="285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восхищаться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75557" y="4386198"/>
            <a:ext cx="283718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96720" algn="l"/>
              </a:tabLst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сочувствовать	горожанам,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04126" y="4126433"/>
            <a:ext cx="1289050" cy="5454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105"/>
              </a:spcBef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мужеством,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испытывать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75557" y="4645278"/>
            <a:ext cx="322199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отвращение</a:t>
            </a:r>
            <a:r>
              <a:rPr sz="1700" i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ненависть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700" i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врагу.</a:t>
            </a:r>
            <a:endParaRPr sz="17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5547" y="5841491"/>
            <a:ext cx="7230618" cy="553973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035507" y="5866282"/>
            <a:ext cx="69608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i="1" spc="100" dirty="0">
                <a:solidFill>
                  <a:srgbClr val="0D0D0D"/>
                </a:solidFill>
                <a:latin typeface="Palatino Linotype"/>
                <a:cs typeface="Palatino Linotype"/>
              </a:rPr>
              <a:t>Чаковский,</a:t>
            </a:r>
            <a:r>
              <a:rPr sz="1500" i="1" spc="-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55" dirty="0">
                <a:solidFill>
                  <a:srgbClr val="0D0D0D"/>
                </a:solidFill>
                <a:latin typeface="Palatino Linotype"/>
                <a:cs typeface="Palatino Linotype"/>
              </a:rPr>
              <a:t>А</a:t>
            </a:r>
            <a:r>
              <a:rPr sz="1500" i="1" spc="-2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0" dirty="0">
                <a:solidFill>
                  <a:srgbClr val="0D0D0D"/>
                </a:solidFill>
                <a:latin typeface="Palatino Linotype"/>
                <a:cs typeface="Palatino Linotype"/>
              </a:rPr>
              <a:t>Блокада</a:t>
            </a:r>
            <a:r>
              <a:rPr sz="1500" i="1" spc="5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/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05" dirty="0">
                <a:solidFill>
                  <a:srgbClr val="0D0D0D"/>
                </a:solidFill>
                <a:latin typeface="Palatino Linotype"/>
                <a:cs typeface="Palatino Linotype"/>
              </a:rPr>
              <a:t>Александр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00" dirty="0">
                <a:solidFill>
                  <a:srgbClr val="0D0D0D"/>
                </a:solidFill>
                <a:latin typeface="Palatino Linotype"/>
                <a:cs typeface="Palatino Linotype"/>
              </a:rPr>
              <a:t>Чаковский</a:t>
            </a:r>
            <a:r>
              <a:rPr sz="1500" i="1" spc="-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7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210" dirty="0">
                <a:solidFill>
                  <a:srgbClr val="0D0D0D"/>
                </a:solidFill>
                <a:latin typeface="Palatino Linotype"/>
                <a:cs typeface="Palatino Linotype"/>
              </a:rPr>
              <a:t>-</a:t>
            </a:r>
            <a:r>
              <a:rPr sz="1500" i="1" spc="-1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0" dirty="0">
                <a:solidFill>
                  <a:srgbClr val="0D0D0D"/>
                </a:solidFill>
                <a:latin typeface="Palatino Linotype"/>
                <a:cs typeface="Palatino Linotype"/>
              </a:rPr>
              <a:t>Москва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60" dirty="0">
                <a:solidFill>
                  <a:srgbClr val="0D0D0D"/>
                </a:solidFill>
                <a:latin typeface="Palatino Linotype"/>
                <a:cs typeface="Palatino Linotype"/>
              </a:rPr>
              <a:t>: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14" dirty="0">
                <a:solidFill>
                  <a:srgbClr val="0D0D0D"/>
                </a:solidFill>
                <a:latin typeface="Palatino Linotype"/>
                <a:cs typeface="Palatino Linotype"/>
              </a:rPr>
              <a:t>Сов.</a:t>
            </a:r>
            <a:r>
              <a:rPr sz="1500" i="1" spc="-1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10" dirty="0">
                <a:solidFill>
                  <a:srgbClr val="0D0D0D"/>
                </a:solidFill>
                <a:latin typeface="Palatino Linotype"/>
                <a:cs typeface="Palatino Linotype"/>
              </a:rPr>
              <a:t>писатель,</a:t>
            </a:r>
            <a:endParaRPr sz="150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</a:pPr>
            <a:r>
              <a:rPr sz="1500" i="1" spc="150" dirty="0">
                <a:solidFill>
                  <a:srgbClr val="0D0D0D"/>
                </a:solidFill>
                <a:latin typeface="Palatino Linotype"/>
                <a:cs typeface="Palatino Linotype"/>
              </a:rPr>
              <a:t>1979</a:t>
            </a:r>
            <a:r>
              <a:rPr sz="1500" i="1" spc="-2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10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300" dirty="0">
                <a:solidFill>
                  <a:srgbClr val="0D0D0D"/>
                </a:solidFill>
                <a:latin typeface="Palatino Linotype"/>
                <a:cs typeface="Palatino Linotype"/>
              </a:rPr>
              <a:t>–</a:t>
            </a:r>
            <a:r>
              <a:rPr sz="1500" i="1" spc="-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50" dirty="0">
                <a:solidFill>
                  <a:srgbClr val="0D0D0D"/>
                </a:solidFill>
                <a:latin typeface="Palatino Linotype"/>
                <a:cs typeface="Palatino Linotype"/>
              </a:rPr>
              <a:t>672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90" dirty="0">
                <a:solidFill>
                  <a:srgbClr val="0D0D0D"/>
                </a:solidFill>
                <a:latin typeface="Palatino Linotype"/>
                <a:cs typeface="Palatino Linotype"/>
              </a:rPr>
              <a:t>с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endParaRPr sz="1500">
              <a:latin typeface="Palatino Linotype"/>
              <a:cs typeface="Palatino Linotype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6091" y="586739"/>
            <a:ext cx="2618994" cy="481660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10940" y="618744"/>
            <a:ext cx="4821173" cy="378637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792092" y="641730"/>
            <a:ext cx="4662805" cy="3683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58470">
              <a:lnSpc>
                <a:spcPct val="100000"/>
              </a:lnSpc>
              <a:spcBef>
                <a:spcPts val="95"/>
              </a:spcBef>
              <a:tabLst>
                <a:tab pos="794385" algn="l"/>
                <a:tab pos="989330" algn="l"/>
                <a:tab pos="1164590" algn="l"/>
                <a:tab pos="1408430" algn="l"/>
                <a:tab pos="1768475" algn="l"/>
                <a:tab pos="1945005" algn="l"/>
                <a:tab pos="2420620" algn="l"/>
                <a:tab pos="2579370" algn="l"/>
                <a:tab pos="2909570" algn="l"/>
                <a:tab pos="2989580" algn="l"/>
                <a:tab pos="3294379" algn="l"/>
                <a:tab pos="3406775" algn="l"/>
                <a:tab pos="3435985" algn="l"/>
                <a:tab pos="3754120" algn="l"/>
                <a:tab pos="4132579" algn="l"/>
                <a:tab pos="4417060" algn="l"/>
              </a:tabLst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Первая</a:t>
            </a:r>
            <a:r>
              <a:rPr sz="1600" i="1" spc="1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зима</a:t>
            </a:r>
            <a:r>
              <a:rPr sz="1600" i="1" spc="1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блокады</a:t>
            </a:r>
            <a:r>
              <a:rPr sz="1600" i="1" spc="1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Ленинграда</a:t>
            </a:r>
            <a:r>
              <a:rPr sz="1600" i="1" spc="1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была</a:t>
            </a:r>
            <a:r>
              <a:rPr sz="1600" i="1" spc="1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самой </a:t>
            </a:r>
            <a:r>
              <a:rPr sz="1600" i="1" spc="-3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страшной.</a:t>
            </a:r>
            <a:r>
              <a:rPr sz="1600" i="1" spc="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Кольцо</a:t>
            </a:r>
            <a:r>
              <a:rPr sz="1600" i="1" spc="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замкнулось</a:t>
            </a:r>
            <a:r>
              <a:rPr sz="1600" i="1" spc="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уже</a:t>
            </a:r>
            <a:r>
              <a:rPr sz="1600" i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8</a:t>
            </a:r>
            <a:r>
              <a:rPr sz="1600" i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сентября,</a:t>
            </a:r>
            <a:r>
              <a:rPr sz="1600" i="1" spc="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1600" i="1" spc="-3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город</a:t>
            </a:r>
            <a:r>
              <a:rPr sz="1600" i="1" spc="1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оказался</a:t>
            </a:r>
            <a:r>
              <a:rPr sz="1600" i="1" spc="1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600" i="1" spc="1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этому</a:t>
            </a:r>
            <a:r>
              <a:rPr sz="1600" i="1" spc="1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не</a:t>
            </a:r>
            <a:r>
              <a:rPr sz="1600" i="1" spc="1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готов.</a:t>
            </a:r>
            <a:r>
              <a:rPr sz="1600" i="1" spc="1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Отопление</a:t>
            </a:r>
            <a:r>
              <a:rPr sz="1600" i="1" spc="1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1600" i="1" spc="-3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квартирах</a:t>
            </a:r>
            <a:r>
              <a:rPr sz="1600" i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отсутствовало,</a:t>
            </a:r>
            <a:r>
              <a:rPr sz="1600" i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дрова</a:t>
            </a:r>
            <a:r>
              <a:rPr sz="1600" i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взять</a:t>
            </a:r>
            <a:r>
              <a:rPr sz="1600" i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негде,</a:t>
            </a:r>
            <a:r>
              <a:rPr sz="1600" i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а </a:t>
            </a:r>
            <a:r>
              <a:rPr sz="1600" i="1" spc="-3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600" i="1" spc="-3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л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б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	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те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м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оме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уж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	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н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яб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я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н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ач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л 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п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у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600" i="1" spc="-30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ться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н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же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мин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у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3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двадц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ти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	</a:t>
            </a:r>
            <a:r>
              <a:rPr sz="1600" i="1" spc="-2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г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ад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у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.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Ни  электричества,</a:t>
            </a:r>
            <a:r>
              <a:rPr sz="1600" i="1" spc="2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ни</a:t>
            </a:r>
            <a:r>
              <a:rPr sz="1600" i="1" spc="2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воды,</a:t>
            </a:r>
            <a:r>
              <a:rPr sz="1600" i="1" spc="25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ни</a:t>
            </a:r>
            <a:r>
              <a:rPr sz="1600" i="1" spc="2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транспорта,</a:t>
            </a:r>
            <a:r>
              <a:rPr sz="1600" i="1" spc="2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лишь </a:t>
            </a:r>
            <a:r>
              <a:rPr sz="1600" i="1" spc="-3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постоянные</a:t>
            </a:r>
            <a:r>
              <a:rPr sz="1600" i="1" spc="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бомбежки</a:t>
            </a:r>
            <a:r>
              <a:rPr sz="1600" i="1" spc="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600" i="1" spc="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артобстрелы.</a:t>
            </a:r>
            <a:r>
              <a:rPr sz="1600" i="1" spc="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И,</a:t>
            </a:r>
            <a:r>
              <a:rPr sz="1600" i="1" spc="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конечно, </a:t>
            </a:r>
            <a:r>
              <a:rPr sz="1600" i="1" spc="-3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те</a:t>
            </a:r>
            <a:r>
              <a:rPr sz="1600" i="1" spc="1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самые</a:t>
            </a:r>
            <a:r>
              <a:rPr sz="1600" i="1" spc="1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"сто</a:t>
            </a:r>
            <a:r>
              <a:rPr sz="1600" i="1" spc="1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двадцать</a:t>
            </a:r>
            <a:r>
              <a:rPr sz="1600" i="1" spc="1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пять</a:t>
            </a:r>
            <a:r>
              <a:rPr sz="1600" i="1" spc="1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блокадных</a:t>
            </a:r>
            <a:r>
              <a:rPr sz="1600" i="1" spc="1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грамм</a:t>
            </a:r>
            <a:r>
              <a:rPr sz="1600" i="1" spc="1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 </a:t>
            </a:r>
            <a:r>
              <a:rPr sz="1600" i="1" spc="-3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огнем</a:t>
            </a:r>
            <a:r>
              <a:rPr sz="1600" i="1" spc="2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600" i="1" spc="2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кровью</a:t>
            </a:r>
            <a:r>
              <a:rPr sz="1600" i="1" spc="2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пополам",</a:t>
            </a:r>
            <a:r>
              <a:rPr sz="1600" i="1" spc="25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которые</a:t>
            </a:r>
            <a:r>
              <a:rPr sz="1600" i="1" spc="2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очень</a:t>
            </a:r>
            <a:r>
              <a:rPr sz="1600" i="1" spc="25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условно </a:t>
            </a:r>
            <a:r>
              <a:rPr sz="1600" i="1" spc="-3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назывались</a:t>
            </a:r>
            <a:r>
              <a:rPr sz="1600" i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хлебом.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декабре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были две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недели,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30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огд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30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чки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	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б</a:t>
            </a:r>
            <a:r>
              <a:rPr sz="1600" i="1" spc="-20" dirty="0">
                <a:solidFill>
                  <a:srgbClr val="001F5F"/>
                </a:solidFill>
                <a:latin typeface="Calibri"/>
                <a:cs typeface="Calibri"/>
              </a:rPr>
              <a:t>щ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н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	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ов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ар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ива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л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и.  Ленинг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ад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ц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ы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ш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л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	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б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ое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вые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		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600" i="1" spc="-25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у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д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ые  подвиги,</a:t>
            </a:r>
            <a:r>
              <a:rPr sz="1600" i="1" spc="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подростки</a:t>
            </a:r>
            <a:r>
              <a:rPr sz="1600" i="1" spc="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вставали</a:t>
            </a:r>
            <a:r>
              <a:rPr sz="1600" i="1" spc="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600" i="1" spc="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станкам</a:t>
            </a:r>
            <a:r>
              <a:rPr sz="1600" i="1" spc="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вместо </a:t>
            </a:r>
            <a:r>
              <a:rPr sz="1600" i="1" spc="-3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старших,</a:t>
            </a:r>
            <a:r>
              <a:rPr sz="1600" i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ушедших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фронт.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1312" y="5958840"/>
            <a:ext cx="7940802" cy="553974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300227" y="271272"/>
            <a:ext cx="8232140" cy="5511800"/>
            <a:chOff x="300227" y="271272"/>
            <a:chExt cx="8232140" cy="551180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0227" y="271272"/>
              <a:ext cx="3586099" cy="505663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5299" y="466344"/>
              <a:ext cx="3015996" cy="448665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9600" y="4951475"/>
              <a:ext cx="7922514" cy="831342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671576" y="4974463"/>
            <a:ext cx="7781290" cy="14928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115" marR="5080" algn="just">
              <a:lnSpc>
                <a:spcPct val="100000"/>
              </a:lnSpc>
              <a:spcBef>
                <a:spcPts val="95"/>
              </a:spcBef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детей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Жени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20" dirty="0">
                <a:solidFill>
                  <a:srgbClr val="001F5F"/>
                </a:solidFill>
                <a:latin typeface="Calibri"/>
                <a:cs typeface="Calibri"/>
              </a:rPr>
              <a:t>Титовой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Юрки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Егорова,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настоящим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подвигом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было</a:t>
            </a:r>
            <a:r>
              <a:rPr sz="1600" i="1" spc="3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просто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дожить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до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весны,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оставшись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без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взрослых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посреди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крупнейшей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гуманитарной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катастрофы</a:t>
            </a:r>
            <a:r>
              <a:rPr sz="1600" i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XX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века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-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Блокады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Ленинграда.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750">
              <a:latin typeface="Calibri"/>
              <a:cs typeface="Calibri"/>
            </a:endParaRPr>
          </a:p>
          <a:p>
            <a:pPr marL="12700" marR="78740" algn="just">
              <a:lnSpc>
                <a:spcPct val="100000"/>
              </a:lnSpc>
              <a:spcBef>
                <a:spcPts val="5"/>
              </a:spcBef>
            </a:pPr>
            <a:r>
              <a:rPr sz="1500" i="1" spc="150" dirty="0">
                <a:solidFill>
                  <a:srgbClr val="0D0D0D"/>
                </a:solidFill>
                <a:latin typeface="Palatino Linotype"/>
                <a:cs typeface="Palatino Linotype"/>
              </a:rPr>
              <a:t>Павлищева,</a:t>
            </a:r>
            <a:r>
              <a:rPr sz="1500" i="1" spc="-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20" dirty="0">
                <a:solidFill>
                  <a:srgbClr val="0D0D0D"/>
                </a:solidFill>
                <a:latin typeface="Palatino Linotype"/>
                <a:cs typeface="Palatino Linotype"/>
              </a:rPr>
              <a:t>Н</a:t>
            </a:r>
            <a:r>
              <a:rPr sz="1500" i="1" spc="-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Дожить</a:t>
            </a:r>
            <a:r>
              <a:rPr sz="1500" i="1" spc="4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55" dirty="0">
                <a:solidFill>
                  <a:srgbClr val="0D0D0D"/>
                </a:solidFill>
                <a:latin typeface="Palatino Linotype"/>
                <a:cs typeface="Palatino Linotype"/>
              </a:rPr>
              <a:t>до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5" dirty="0">
                <a:solidFill>
                  <a:srgbClr val="0D0D0D"/>
                </a:solidFill>
                <a:latin typeface="Palatino Linotype"/>
                <a:cs typeface="Palatino Linotype"/>
              </a:rPr>
              <a:t>весны</a:t>
            </a:r>
            <a:r>
              <a:rPr sz="1500" i="1" spc="1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/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0" dirty="0">
                <a:solidFill>
                  <a:srgbClr val="0D0D0D"/>
                </a:solidFill>
                <a:latin typeface="Palatino Linotype"/>
                <a:cs typeface="Palatino Linotype"/>
              </a:rPr>
              <a:t>Наталья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55" dirty="0">
                <a:solidFill>
                  <a:srgbClr val="0D0D0D"/>
                </a:solidFill>
                <a:latin typeface="Palatino Linotype"/>
                <a:cs typeface="Palatino Linotype"/>
              </a:rPr>
              <a:t>Павлищева</a:t>
            </a:r>
            <a:r>
              <a:rPr sz="1500" i="1" spc="-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8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210" dirty="0">
                <a:solidFill>
                  <a:srgbClr val="0D0D0D"/>
                </a:solidFill>
                <a:latin typeface="Palatino Linotype"/>
                <a:cs typeface="Palatino Linotype"/>
              </a:rPr>
              <a:t>-</a:t>
            </a:r>
            <a:r>
              <a:rPr sz="1500" i="1" spc="-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0" dirty="0">
                <a:solidFill>
                  <a:srgbClr val="0D0D0D"/>
                </a:solidFill>
                <a:latin typeface="Palatino Linotype"/>
                <a:cs typeface="Palatino Linotype"/>
              </a:rPr>
              <a:t>Москва</a:t>
            </a:r>
            <a:r>
              <a:rPr sz="1500" i="1" spc="4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60" dirty="0">
                <a:solidFill>
                  <a:srgbClr val="0D0D0D"/>
                </a:solidFill>
                <a:latin typeface="Palatino Linotype"/>
                <a:cs typeface="Palatino Linotype"/>
              </a:rPr>
              <a:t>: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05" dirty="0">
                <a:solidFill>
                  <a:srgbClr val="0D0D0D"/>
                </a:solidFill>
                <a:latin typeface="Palatino Linotype"/>
                <a:cs typeface="Palatino Linotype"/>
              </a:rPr>
              <a:t>Яуза,</a:t>
            </a:r>
            <a:r>
              <a:rPr sz="1500" i="1" spc="-4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5" dirty="0">
                <a:solidFill>
                  <a:srgbClr val="0D0D0D"/>
                </a:solidFill>
                <a:latin typeface="Palatino Linotype"/>
                <a:cs typeface="Palatino Linotype"/>
              </a:rPr>
              <a:t>2020.</a:t>
            </a:r>
            <a:r>
              <a:rPr sz="1500" i="1" spc="-9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300" dirty="0">
                <a:solidFill>
                  <a:srgbClr val="0D0D0D"/>
                </a:solidFill>
                <a:latin typeface="Palatino Linotype"/>
                <a:cs typeface="Palatino Linotype"/>
              </a:rPr>
              <a:t>– </a:t>
            </a:r>
            <a:r>
              <a:rPr sz="1500" i="1" spc="-36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50" dirty="0">
                <a:solidFill>
                  <a:srgbClr val="0D0D0D"/>
                </a:solidFill>
                <a:latin typeface="Palatino Linotype"/>
                <a:cs typeface="Palatino Linotype"/>
              </a:rPr>
              <a:t>316</a:t>
            </a:r>
            <a:r>
              <a:rPr sz="1500" i="1" spc="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5" dirty="0">
                <a:solidFill>
                  <a:srgbClr val="0D0D0D"/>
                </a:solidFill>
                <a:latin typeface="Palatino Linotype"/>
                <a:cs typeface="Palatino Linotype"/>
              </a:rPr>
              <a:t>с.</a:t>
            </a:r>
            <a:endParaRPr sz="15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70247" y="618744"/>
            <a:ext cx="4261865" cy="477240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719320" y="641730"/>
            <a:ext cx="16700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802005" algn="l"/>
              </a:tabLst>
            </a:pP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«Дети	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блокады»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71005" y="885571"/>
            <a:ext cx="12858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произведение,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57518" y="641730"/>
            <a:ext cx="189547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95"/>
              </a:spcBef>
              <a:tabLst>
                <a:tab pos="257175" algn="l"/>
                <a:tab pos="807085" algn="l"/>
                <a:tab pos="1205230" algn="l"/>
              </a:tabLst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-	это	не	просто</a:t>
            </a:r>
            <a:endParaRPr sz="16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оно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174738" y="1129106"/>
            <a:ext cx="12795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26390" algn="l"/>
              </a:tabLst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и	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тра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ш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ных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78369" y="1373504"/>
            <a:ext cx="12953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389621" y="1373504"/>
            <a:ext cx="106489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95"/>
              </a:spcBef>
            </a:pP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борьбе</a:t>
            </a:r>
            <a:endParaRPr sz="16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tabLst>
                <a:tab pos="421640" algn="l"/>
              </a:tabLst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и	детей,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51782" y="885571"/>
            <a:ext cx="136969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217930" algn="l"/>
              </a:tabLst>
            </a:pP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литературное </a:t>
            </a:r>
            <a:r>
              <a:rPr sz="1600" i="1" spc="-3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рассказывает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восп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ми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н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ан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ях 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ленинградцев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оставшихся	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784596" y="1129106"/>
            <a:ext cx="134302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1275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о	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тяжелых</a:t>
            </a:r>
            <a:endParaRPr sz="1600">
              <a:latin typeface="Calibri"/>
              <a:cs typeface="Calibri"/>
            </a:endParaRPr>
          </a:p>
          <a:p>
            <a:pPr marL="352425">
              <a:lnSpc>
                <a:spcPct val="100000"/>
              </a:lnSpc>
              <a:spcBef>
                <a:spcPts val="5"/>
              </a:spcBef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автора,</a:t>
            </a:r>
            <a:endParaRPr sz="1600">
              <a:latin typeface="Calibri"/>
              <a:cs typeface="Calibri"/>
            </a:endParaRPr>
          </a:p>
          <a:p>
            <a:pPr marL="12700" marR="5080" indent="103505">
              <a:lnSpc>
                <a:spcPct val="100000"/>
              </a:lnSpc>
              <a:tabLst>
                <a:tab pos="497205" algn="l"/>
                <a:tab pos="795655" algn="l"/>
                <a:tab pos="1138555" algn="l"/>
              </a:tabLst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-	взрослых </a:t>
            </a:r>
            <a:r>
              <a:rPr sz="1600" i="1" spc="-3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г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оде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,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б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их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232650" y="1861185"/>
            <a:ext cx="12211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не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ы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но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м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ых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351782" y="2105024"/>
            <a:ext cx="32378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02690" algn="l"/>
                <a:tab pos="1597660" algn="l"/>
                <a:tab pos="2333625" algn="l"/>
                <a:tab pos="2567305" algn="l"/>
              </a:tabLst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ад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ни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я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х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г</a:t>
            </a:r>
            <a:r>
              <a:rPr sz="1600" i="1" spc="-3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ло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д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х</a:t>
            </a:r>
            <a:r>
              <a:rPr sz="1600" i="1" spc="-3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л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д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55406" y="2105024"/>
            <a:ext cx="4978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тя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351782" y="2348560"/>
            <a:ext cx="4104004" cy="7575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  <a:tabLst>
                <a:tab pos="2137410" algn="l"/>
                <a:tab pos="3472179" algn="l"/>
              </a:tabLst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Стогов и его друзья, -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тушили на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чердаках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 з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600" i="1" spc="10" dirty="0">
                <a:solidFill>
                  <a:srgbClr val="001F5F"/>
                </a:solidFill>
                <a:latin typeface="Calibri"/>
                <a:cs typeface="Calibri"/>
              </a:rPr>
              <a:t>ж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г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600" i="1" spc="-25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льн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ые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б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мб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ы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,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ло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л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и  сигнальщиков-диверсантов,</a:t>
            </a:r>
            <a:r>
              <a:rPr sz="1600" i="1" spc="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помогали</a:t>
            </a:r>
            <a:r>
              <a:rPr sz="1600" i="1" spc="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людям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351782" y="3080766"/>
            <a:ext cx="410082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148080" algn="l"/>
                <a:tab pos="1975485" algn="l"/>
                <a:tab pos="2222500" algn="l"/>
                <a:tab pos="3048635" algn="l"/>
              </a:tabLst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ы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оя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ь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.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Лю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б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ов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ь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од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не,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й</a:t>
            </a:r>
            <a:r>
              <a:rPr sz="1600" i="1" spc="-35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ь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, 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мужество,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572759" y="3324605"/>
            <a:ext cx="19323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самоотверженность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061964" y="3568446"/>
            <a:ext cx="12801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650875" algn="l"/>
              </a:tabLst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этих	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ребят,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513066" y="3324605"/>
            <a:ext cx="94043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10185">
              <a:lnSpc>
                <a:spcPct val="100000"/>
              </a:lnSpc>
              <a:spcBef>
                <a:spcPts val="95"/>
              </a:spcBef>
              <a:tabLst>
                <a:tab pos="565785" algn="l"/>
              </a:tabLst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–	вот  </a:t>
            </a:r>
            <a:r>
              <a:rPr sz="1600" i="1" spc="-30" dirty="0">
                <a:solidFill>
                  <a:srgbClr val="001F5F"/>
                </a:solidFill>
                <a:latin typeface="Calibri"/>
                <a:cs typeface="Calibri"/>
              </a:rPr>
              <a:t>б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ла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г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од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я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351782" y="3568446"/>
            <a:ext cx="154051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935990" algn="l"/>
                <a:tab pos="1033780" algn="l"/>
              </a:tabLst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г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л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авны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чер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ы 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которым		они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869940" y="3812540"/>
            <a:ext cx="10350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выдержали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061961" y="3812540"/>
            <a:ext cx="13931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нечеловеческие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351782" y="4056379"/>
            <a:ext cx="107505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испытания.</a:t>
            </a:r>
            <a:endParaRPr sz="1600">
              <a:latin typeface="Calibri"/>
              <a:cs typeface="Calibri"/>
            </a:endParaRPr>
          </a:p>
          <a:p>
            <a:pPr marL="427355">
              <a:lnSpc>
                <a:spcPct val="100000"/>
              </a:lnSpc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Книга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504179" y="4300220"/>
            <a:ext cx="181546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18185" algn="l"/>
                <a:tab pos="1136015" algn="l"/>
              </a:tabLst>
            </a:pP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«</a:t>
            </a:r>
            <a:r>
              <a:rPr sz="1600" i="1" spc="-140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м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,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з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ч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ой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752591" y="4544059"/>
            <a:ext cx="7785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п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ов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ес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717538" y="4544059"/>
            <a:ext cx="6203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«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Д</a:t>
            </a: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ети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351782" y="4544059"/>
            <a:ext cx="121539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п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1600" i="1" spc="-1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5" dirty="0">
                <a:solidFill>
                  <a:srgbClr val="001F5F"/>
                </a:solidFill>
                <a:latin typeface="Calibri"/>
                <a:cs typeface="Calibri"/>
              </a:rPr>
              <a:t>д</a:t>
            </a:r>
            <a:r>
              <a:rPr sz="1600" i="1" spc="-3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лжение  повествует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851652" y="4787900"/>
            <a:ext cx="16122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23240" algn="l"/>
              </a:tabLst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о	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дальнейшей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522209" y="4300220"/>
            <a:ext cx="92964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r">
              <a:lnSpc>
                <a:spcPct val="100000"/>
              </a:lnSpc>
              <a:spcBef>
                <a:spcPts val="95"/>
              </a:spcBef>
            </a:pPr>
            <a:r>
              <a:rPr sz="1600" i="1" spc="-30" dirty="0">
                <a:solidFill>
                  <a:srgbClr val="001F5F"/>
                </a:solidFill>
                <a:latin typeface="Calibri"/>
                <a:cs typeface="Calibri"/>
              </a:rPr>
              <a:t>б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ло</a:t>
            </a:r>
            <a:r>
              <a:rPr sz="1600" i="1" spc="-30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ады»,  </a:t>
            </a:r>
            <a:r>
              <a:rPr sz="1600" i="1" spc="-30" dirty="0">
                <a:solidFill>
                  <a:srgbClr val="001F5F"/>
                </a:solidFill>
                <a:latin typeface="Calibri"/>
                <a:cs typeface="Calibri"/>
              </a:rPr>
              <a:t>б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ло</a:t>
            </a:r>
            <a:r>
              <a:rPr sz="1600" i="1" spc="-30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ады»,</a:t>
            </a:r>
            <a:endParaRPr sz="16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судьбе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351782" y="5031994"/>
            <a:ext cx="24701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spc="-5" dirty="0">
                <a:solidFill>
                  <a:srgbClr val="001F5F"/>
                </a:solidFill>
                <a:latin typeface="Calibri"/>
                <a:cs typeface="Calibri"/>
              </a:rPr>
              <a:t>ленинградских</a:t>
            </a:r>
            <a:r>
              <a:rPr sz="1600" i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подростков.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30" name="object 3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2751" y="5958840"/>
            <a:ext cx="7989570" cy="553974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762406" y="5984240"/>
            <a:ext cx="755142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i="1" spc="95" dirty="0">
                <a:solidFill>
                  <a:srgbClr val="0D0D0D"/>
                </a:solidFill>
                <a:latin typeface="Palatino Linotype"/>
                <a:cs typeface="Palatino Linotype"/>
              </a:rPr>
              <a:t>Сухачев,</a:t>
            </a:r>
            <a:r>
              <a:rPr sz="1500" i="1" spc="-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5" dirty="0">
                <a:solidFill>
                  <a:srgbClr val="0D0D0D"/>
                </a:solidFill>
                <a:latin typeface="Palatino Linotype"/>
                <a:cs typeface="Palatino Linotype"/>
              </a:rPr>
              <a:t>М</a:t>
            </a:r>
            <a:r>
              <a:rPr sz="1500" i="1" spc="-2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2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Дети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14" dirty="0">
                <a:solidFill>
                  <a:srgbClr val="0D0D0D"/>
                </a:solidFill>
                <a:latin typeface="Palatino Linotype"/>
                <a:cs typeface="Palatino Linotype"/>
              </a:rPr>
              <a:t>блокады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/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70" dirty="0">
                <a:solidFill>
                  <a:srgbClr val="0D0D0D"/>
                </a:solidFill>
                <a:latin typeface="Palatino Linotype"/>
                <a:cs typeface="Palatino Linotype"/>
              </a:rPr>
              <a:t>Михаил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00" dirty="0">
                <a:solidFill>
                  <a:srgbClr val="0D0D0D"/>
                </a:solidFill>
                <a:latin typeface="Palatino Linotype"/>
                <a:cs typeface="Palatino Linotype"/>
              </a:rPr>
              <a:t>Сухачёв</a:t>
            </a:r>
            <a:r>
              <a:rPr sz="1500" i="1" spc="-2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8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210" dirty="0">
                <a:solidFill>
                  <a:srgbClr val="0D0D0D"/>
                </a:solidFill>
                <a:latin typeface="Palatino Linotype"/>
                <a:cs typeface="Palatino Linotype"/>
              </a:rPr>
              <a:t>-</a:t>
            </a:r>
            <a:r>
              <a:rPr sz="1500" i="1" spc="-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0" dirty="0">
                <a:solidFill>
                  <a:srgbClr val="0D0D0D"/>
                </a:solidFill>
                <a:latin typeface="Palatino Linotype"/>
                <a:cs typeface="Palatino Linotype"/>
              </a:rPr>
              <a:t>Москва</a:t>
            </a:r>
            <a:r>
              <a:rPr sz="1500" i="1" spc="4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60" dirty="0">
                <a:solidFill>
                  <a:srgbClr val="0D0D0D"/>
                </a:solidFill>
                <a:latin typeface="Palatino Linotype"/>
                <a:cs typeface="Palatino Linotype"/>
              </a:rPr>
              <a:t>: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0" dirty="0">
                <a:solidFill>
                  <a:srgbClr val="0D0D0D"/>
                </a:solidFill>
                <a:latin typeface="Palatino Linotype"/>
                <a:cs typeface="Palatino Linotype"/>
              </a:rPr>
              <a:t>Детская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5" dirty="0">
                <a:solidFill>
                  <a:srgbClr val="0D0D0D"/>
                </a:solidFill>
                <a:latin typeface="Palatino Linotype"/>
                <a:cs typeface="Palatino Linotype"/>
              </a:rPr>
              <a:t>литература,</a:t>
            </a:r>
            <a:endParaRPr sz="150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</a:pPr>
            <a:r>
              <a:rPr sz="1500" i="1" spc="135" dirty="0">
                <a:solidFill>
                  <a:srgbClr val="0D0D0D"/>
                </a:solidFill>
                <a:latin typeface="Palatino Linotype"/>
                <a:cs typeface="Palatino Linotype"/>
              </a:rPr>
              <a:t>2018.</a:t>
            </a:r>
            <a:r>
              <a:rPr sz="1500" i="1" spc="-10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210" dirty="0">
                <a:solidFill>
                  <a:srgbClr val="0D0D0D"/>
                </a:solidFill>
                <a:latin typeface="Palatino Linotype"/>
                <a:cs typeface="Palatino Linotype"/>
              </a:rPr>
              <a:t>-</a:t>
            </a:r>
            <a:r>
              <a:rPr sz="1500" i="1" spc="-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50" dirty="0">
                <a:solidFill>
                  <a:srgbClr val="0D0D0D"/>
                </a:solidFill>
                <a:latin typeface="Palatino Linotype"/>
                <a:cs typeface="Palatino Linotype"/>
              </a:rPr>
              <a:t>268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5" dirty="0">
                <a:solidFill>
                  <a:srgbClr val="0D0D0D"/>
                </a:solidFill>
                <a:latin typeface="Palatino Linotype"/>
                <a:cs typeface="Palatino Linotype"/>
              </a:rPr>
              <a:t>с.</a:t>
            </a:r>
            <a:endParaRPr sz="1500">
              <a:latin typeface="Palatino Linotype"/>
              <a:cs typeface="Palatino Linotype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128015" y="137160"/>
            <a:ext cx="4413885" cy="6093460"/>
            <a:chOff x="128015" y="137160"/>
            <a:chExt cx="4413885" cy="6093460"/>
          </a:xfrm>
        </p:grpSpPr>
        <p:pic>
          <p:nvPicPr>
            <p:cNvPr id="33" name="object 3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015" y="137160"/>
              <a:ext cx="3582797" cy="4867656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3087" y="332231"/>
              <a:ext cx="3012948" cy="4297679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65276" y="1591005"/>
              <a:ext cx="3476371" cy="4639056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60348" y="1786127"/>
              <a:ext cx="2906267" cy="406907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92879" y="763523"/>
            <a:ext cx="4537710" cy="454075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362447" y="784351"/>
            <a:ext cx="677545" cy="544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7645" marR="5080" indent="-195580">
              <a:lnSpc>
                <a:spcPct val="100000"/>
              </a:lnSpc>
              <a:spcBef>
                <a:spcPts val="105"/>
              </a:spcBef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700" i="1" spc="15" dirty="0">
                <a:solidFill>
                  <a:srgbClr val="001F5F"/>
                </a:solidFill>
                <a:latin typeface="Calibri"/>
                <a:cs typeface="Calibri"/>
              </a:rPr>
              <a:t>д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ного  под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00902" y="784351"/>
            <a:ext cx="952500" cy="544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9685">
              <a:lnSpc>
                <a:spcPct val="100000"/>
              </a:lnSpc>
              <a:spcBef>
                <a:spcPts val="105"/>
              </a:spcBef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ре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бен</a:t>
            </a:r>
            <a:r>
              <a:rPr sz="1700" i="1" spc="-20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а… 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тяжелой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74414" y="784351"/>
            <a:ext cx="1203325" cy="803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90855">
              <a:lnSpc>
                <a:spcPct val="100000"/>
              </a:lnSpc>
              <a:spcBef>
                <a:spcPts val="105"/>
              </a:spcBef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Жизнь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погу</a:t>
            </a:r>
            <a:r>
              <a:rPr sz="1700" i="1" spc="-20" dirty="0">
                <a:solidFill>
                  <a:srgbClr val="001F5F"/>
                </a:solidFill>
                <a:latin typeface="Calibri"/>
                <a:cs typeface="Calibri"/>
              </a:rPr>
              <a:t>б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лен</a:t>
            </a:r>
            <a:r>
              <a:rPr sz="1700" i="1" spc="-15" dirty="0">
                <a:solidFill>
                  <a:srgbClr val="001F5F"/>
                </a:solidFill>
                <a:latin typeface="Calibri"/>
                <a:cs typeface="Calibri"/>
              </a:rPr>
              <a:t>н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ое  сломленное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03596" y="1302512"/>
            <a:ext cx="850265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потерей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43217" y="1302512"/>
            <a:ext cx="77089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ро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дн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ы</a:t>
            </a:r>
            <a:r>
              <a:rPr sz="1700" i="1" spc="10" dirty="0">
                <a:solidFill>
                  <a:srgbClr val="001F5F"/>
                </a:solidFill>
                <a:latin typeface="Calibri"/>
                <a:cs typeface="Calibri"/>
              </a:rPr>
              <a:t>х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.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378954" y="784351"/>
            <a:ext cx="1075690" cy="803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60020" algn="just">
              <a:lnSpc>
                <a:spcPct val="100000"/>
              </a:lnSpc>
              <a:spcBef>
                <a:spcPts val="105"/>
              </a:spcBef>
            </a:pPr>
            <a:r>
              <a:rPr sz="1700" i="1" spc="-20" dirty="0">
                <a:solidFill>
                  <a:srgbClr val="001F5F"/>
                </a:solidFill>
                <a:latin typeface="Calibri"/>
                <a:cs typeface="Calibri"/>
              </a:rPr>
              <a:t>Д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ет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тво  </a:t>
            </a:r>
            <a:r>
              <a:rPr sz="1700" i="1" spc="-25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ано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н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ад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й,  Возможно,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74414" y="1561591"/>
            <a:ext cx="203200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34695" algn="l"/>
              </a:tabLst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самое	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шокирующее,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240526" y="1561591"/>
            <a:ext cx="1312545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56260" algn="l"/>
              </a:tabLst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что	главная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686802" y="1561591"/>
            <a:ext cx="768985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героиня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74414" y="1820926"/>
            <a:ext cx="223266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16915" algn="l"/>
                <a:tab pos="1422400" algn="l"/>
              </a:tabLst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книги	это…	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девочка.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59982" y="1820926"/>
            <a:ext cx="199517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84885" algn="l"/>
              </a:tabLst>
            </a:pP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Хрупкая,	маленькая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74414" y="2080006"/>
            <a:ext cx="1524000" cy="544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3860" marR="5080" indent="-391795">
              <a:lnSpc>
                <a:spcPct val="100000"/>
              </a:lnSpc>
              <a:spcBef>
                <a:spcPts val="105"/>
              </a:spcBef>
              <a:tabLst>
                <a:tab pos="977265" algn="l"/>
              </a:tabLst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девочка</a:t>
            </a:r>
            <a:r>
              <a:rPr sz="1700" i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12</a:t>
            </a:r>
            <a:r>
              <a:rPr sz="1700" i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лет. </a:t>
            </a:r>
            <a:r>
              <a:rPr sz="1700" i="1" spc="-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Имя	</a:t>
            </a:r>
            <a:r>
              <a:rPr sz="1700" i="1" spc="-40" dirty="0">
                <a:solidFill>
                  <a:srgbClr val="001F5F"/>
                </a:solidFill>
                <a:latin typeface="Calibri"/>
                <a:cs typeface="Calibri"/>
              </a:rPr>
              <a:t>Тани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50484" y="2339086"/>
            <a:ext cx="2803525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169035" algn="l"/>
                <a:tab pos="2251710" algn="l"/>
              </a:tabLst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Савичев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ой	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известн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о	все</a:t>
            </a:r>
            <a:r>
              <a:rPr sz="1700" i="1" spc="-15" dirty="0">
                <a:solidFill>
                  <a:srgbClr val="001F5F"/>
                </a:solidFill>
                <a:latin typeface="Calibri"/>
                <a:cs typeface="Calibri"/>
              </a:rPr>
              <a:t>м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у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074414" y="2598166"/>
            <a:ext cx="232918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09295" algn="l"/>
                <a:tab pos="1009015" algn="l"/>
                <a:tab pos="1400810" algn="l"/>
              </a:tabLst>
            </a:pPr>
            <a:r>
              <a:rPr sz="1700" i="1" spc="-15" dirty="0">
                <a:solidFill>
                  <a:srgbClr val="001F5F"/>
                </a:solidFill>
                <a:latin typeface="Calibri"/>
                <a:cs typeface="Calibri"/>
              </a:rPr>
              <a:t>миру.	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	ее	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дневнике,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562090" y="2598166"/>
            <a:ext cx="189357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654175" algn="l"/>
              </a:tabLst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пред</a:t>
            </a:r>
            <a:r>
              <a:rPr sz="1700" i="1" spc="-15" dirty="0">
                <a:solidFill>
                  <a:srgbClr val="001F5F"/>
                </a:solidFill>
                <a:latin typeface="Calibri"/>
                <a:cs typeface="Calibri"/>
              </a:rPr>
              <a:t>ъ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я</a:t>
            </a:r>
            <a:r>
              <a:rPr sz="1700" i="1" spc="-30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ленно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м	на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074414" y="2857245"/>
            <a:ext cx="2814955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966595" algn="l"/>
              </a:tabLst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Нюрнбергском	процессе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153402" y="2857245"/>
            <a:ext cx="1299845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03860" algn="l"/>
              </a:tabLst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	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качестве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074414" y="3116707"/>
            <a:ext cx="4380230" cy="1840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  <a:tabLst>
                <a:tab pos="1891664" algn="l"/>
                <a:tab pos="3356610" algn="l"/>
              </a:tabLst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документа,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обвиняющего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фашизм,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всего </a:t>
            </a:r>
            <a:r>
              <a:rPr sz="1700" i="1" spc="-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несколько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листочков,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на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которых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девочка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н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уверен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н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ы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м	детским	подч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1700" i="1" spc="-25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700" i="1" spc="-1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м  фиксировала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смерть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своих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родных.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нет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равнодушных: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так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искренне,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точно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предельно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сжато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сумела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она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рассказать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о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войне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своей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 маленькой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записной</a:t>
            </a:r>
            <a:r>
              <a:rPr sz="1700" i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книжке.</a:t>
            </a:r>
            <a:endParaRPr sz="1700">
              <a:latin typeface="Calibri"/>
              <a:cs typeface="Calibri"/>
            </a:endParaRPr>
          </a:p>
        </p:txBody>
      </p:sp>
      <p:pic>
        <p:nvPicPr>
          <p:cNvPr id="21" name="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6403" y="5753100"/>
            <a:ext cx="7584185" cy="555498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1026363" y="5779109"/>
            <a:ext cx="735520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i="1" spc="65" dirty="0">
                <a:solidFill>
                  <a:srgbClr val="0D0D0D"/>
                </a:solidFill>
                <a:latin typeface="Palatino Linotype"/>
                <a:cs typeface="Palatino Linotype"/>
              </a:rPr>
              <a:t>Миксон,</a:t>
            </a:r>
            <a:r>
              <a:rPr sz="1500" i="1" spc="-1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И</a:t>
            </a:r>
            <a:r>
              <a:rPr sz="1500" i="1" spc="-2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90" dirty="0">
                <a:solidFill>
                  <a:srgbClr val="0D0D0D"/>
                </a:solidFill>
                <a:latin typeface="Palatino Linotype"/>
                <a:cs typeface="Palatino Linotype"/>
              </a:rPr>
              <a:t>Жила,</a:t>
            </a:r>
            <a:r>
              <a:rPr sz="1500" i="1" spc="-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40" dirty="0">
                <a:solidFill>
                  <a:srgbClr val="0D0D0D"/>
                </a:solidFill>
                <a:latin typeface="Palatino Linotype"/>
                <a:cs typeface="Palatino Linotype"/>
              </a:rPr>
              <a:t>была</a:t>
            </a:r>
            <a:r>
              <a:rPr sz="1500" i="1" spc="2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/</a:t>
            </a:r>
            <a:r>
              <a:rPr sz="1500" i="1" spc="4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75" dirty="0">
                <a:solidFill>
                  <a:srgbClr val="0D0D0D"/>
                </a:solidFill>
                <a:latin typeface="Palatino Linotype"/>
                <a:cs typeface="Palatino Linotype"/>
              </a:rPr>
              <a:t>Илья</a:t>
            </a:r>
            <a:r>
              <a:rPr sz="1500" i="1" spc="1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65" dirty="0">
                <a:solidFill>
                  <a:srgbClr val="0D0D0D"/>
                </a:solidFill>
                <a:latin typeface="Palatino Linotype"/>
                <a:cs typeface="Palatino Linotype"/>
              </a:rPr>
              <a:t>Миксон</a:t>
            </a:r>
            <a:r>
              <a:rPr sz="1500" i="1" spc="-2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8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210" dirty="0">
                <a:solidFill>
                  <a:srgbClr val="0D0D0D"/>
                </a:solidFill>
                <a:latin typeface="Palatino Linotype"/>
                <a:cs typeface="Palatino Linotype"/>
              </a:rPr>
              <a:t>-</a:t>
            </a:r>
            <a:r>
              <a:rPr sz="1500" i="1" spc="-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10" dirty="0">
                <a:solidFill>
                  <a:srgbClr val="0D0D0D"/>
                </a:solidFill>
                <a:latin typeface="Palatino Linotype"/>
                <a:cs typeface="Palatino Linotype"/>
              </a:rPr>
              <a:t>Санкт-Петербург</a:t>
            </a:r>
            <a:r>
              <a:rPr sz="1500" i="1" spc="4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60" dirty="0">
                <a:solidFill>
                  <a:srgbClr val="0D0D0D"/>
                </a:solidFill>
                <a:latin typeface="Palatino Linotype"/>
                <a:cs typeface="Palatino Linotype"/>
              </a:rPr>
              <a:t>: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0" dirty="0">
                <a:solidFill>
                  <a:srgbClr val="0D0D0D"/>
                </a:solidFill>
                <a:latin typeface="Palatino Linotype"/>
                <a:cs typeface="Palatino Linotype"/>
              </a:rPr>
              <a:t>Детское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время,</a:t>
            </a:r>
            <a:endParaRPr sz="1500">
              <a:latin typeface="Palatino Linotype"/>
              <a:cs typeface="Palatino Linotype"/>
            </a:endParaRPr>
          </a:p>
          <a:p>
            <a:pPr marL="64135">
              <a:lnSpc>
                <a:spcPct val="100000"/>
              </a:lnSpc>
            </a:pPr>
            <a:r>
              <a:rPr sz="1500" i="1" spc="135" dirty="0">
                <a:solidFill>
                  <a:srgbClr val="0D0D0D"/>
                </a:solidFill>
                <a:latin typeface="Palatino Linotype"/>
                <a:cs typeface="Palatino Linotype"/>
              </a:rPr>
              <a:t>2020.</a:t>
            </a:r>
            <a:r>
              <a:rPr sz="1500" i="1" spc="-10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210" dirty="0">
                <a:solidFill>
                  <a:srgbClr val="0D0D0D"/>
                </a:solidFill>
                <a:latin typeface="Palatino Linotype"/>
                <a:cs typeface="Palatino Linotype"/>
              </a:rPr>
              <a:t>-</a:t>
            </a:r>
            <a:r>
              <a:rPr sz="1500" i="1" spc="-2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50" dirty="0">
                <a:solidFill>
                  <a:srgbClr val="0D0D0D"/>
                </a:solidFill>
                <a:latin typeface="Palatino Linotype"/>
                <a:cs typeface="Palatino Linotype"/>
              </a:rPr>
              <a:t>237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5" dirty="0">
                <a:solidFill>
                  <a:srgbClr val="0D0D0D"/>
                </a:solidFill>
                <a:latin typeface="Palatino Linotype"/>
                <a:cs typeface="Palatino Linotype"/>
              </a:rPr>
              <a:t>с.</a:t>
            </a:r>
            <a:endParaRPr sz="1500">
              <a:latin typeface="Palatino Linotype"/>
              <a:cs typeface="Palatino Linotype"/>
            </a:endParaRPr>
          </a:p>
        </p:txBody>
      </p:sp>
      <p:pic>
        <p:nvPicPr>
          <p:cNvPr id="23" name="object 2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7200" y="576072"/>
            <a:ext cx="3304794" cy="525703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13503" y="995172"/>
            <a:ext cx="4110990" cy="401650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886071" y="1016253"/>
            <a:ext cx="5702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Кн</a:t>
            </a:r>
            <a:r>
              <a:rPr sz="1700" i="1" spc="1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га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25795" y="1016253"/>
            <a:ext cx="10325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известной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29068" y="1016253"/>
            <a:ext cx="1417955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писательницы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94021" y="1275333"/>
            <a:ext cx="3955415" cy="8039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Елены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Верейской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25" dirty="0">
                <a:solidFill>
                  <a:srgbClr val="001F5F"/>
                </a:solidFill>
                <a:latin typeface="Calibri"/>
                <a:cs typeface="Calibri"/>
              </a:rPr>
              <a:t>«Три</a:t>
            </a:r>
            <a:r>
              <a:rPr sz="1700" i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девочки»</a:t>
            </a:r>
            <a:r>
              <a:rPr sz="1700" i="1" spc="3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уже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много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лет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пользуется популярностью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у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девчонок.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86071" y="2052955"/>
            <a:ext cx="282829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72465" algn="l"/>
                <a:tab pos="1740535" algn="l"/>
                <a:tab pos="2109470" algn="l"/>
              </a:tabLst>
            </a:pPr>
            <a:r>
              <a:rPr sz="1700" i="1" spc="10" dirty="0">
                <a:solidFill>
                  <a:srgbClr val="001F5F"/>
                </a:solidFill>
                <a:latin typeface="Calibri"/>
                <a:cs typeface="Calibri"/>
              </a:rPr>
              <a:t>Э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то	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700" i="1" spc="10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ри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я	о	д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у</a:t>
            </a:r>
            <a:r>
              <a:rPr sz="1700" i="1" spc="-35" dirty="0">
                <a:solidFill>
                  <a:srgbClr val="001F5F"/>
                </a:solidFill>
                <a:latin typeface="Calibri"/>
                <a:cs typeface="Calibri"/>
              </a:rPr>
              <a:t>ж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б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46517" y="2052955"/>
            <a:ext cx="502284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тр</a:t>
            </a:r>
            <a:r>
              <a:rPr sz="1700" i="1" spc="-25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х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94021" y="2312035"/>
            <a:ext cx="302895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893570" algn="l"/>
                <a:tab pos="2153920" algn="l"/>
              </a:tabLst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девочек-школьниц	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–	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Наташи,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50860" y="2312035"/>
            <a:ext cx="795655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71195" algn="l"/>
              </a:tabLst>
            </a:pPr>
            <a:r>
              <a:rPr sz="1700" i="1" spc="-40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ат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и	и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94021" y="2571114"/>
            <a:ext cx="3956050" cy="8039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Люси,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том,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как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мирные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годы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интересно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весело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живут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подружки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в </a:t>
            </a:r>
            <a:r>
              <a:rPr sz="1700" i="1" spc="-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ленинградской</a:t>
            </a:r>
            <a:r>
              <a:rPr sz="1700" i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коммунальной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квартире,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494021" y="3348608"/>
            <a:ext cx="2830195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88315" algn="l"/>
                <a:tab pos="1335405" algn="l"/>
                <a:tab pos="2009139" algn="l"/>
                <a:tab pos="2477135" algn="l"/>
              </a:tabLst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о	том,	</a:t>
            </a:r>
            <a:r>
              <a:rPr sz="1700" i="1" spc="-25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к	в	дни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94021" y="3607689"/>
            <a:ext cx="269367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96135" algn="l"/>
              </a:tabLst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Отеч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ественной	войны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494021" y="3866769"/>
            <a:ext cx="27222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78560" algn="l"/>
                <a:tab pos="1646555" algn="l"/>
                <a:tab pos="2507615" algn="l"/>
              </a:tabLst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помогает	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м	наряду	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со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02448" y="3348608"/>
            <a:ext cx="1046480" cy="803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60350" algn="r">
              <a:lnSpc>
                <a:spcPct val="100000"/>
              </a:lnSpc>
              <a:spcBef>
                <a:spcPts val="105"/>
              </a:spcBef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700" i="1" spc="-30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ли</a:t>
            </a:r>
            <a:r>
              <a:rPr sz="1700" i="1" spc="-30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ой  дружба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взрослыми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494021" y="4125544"/>
            <a:ext cx="2602865" cy="5454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30275" algn="l"/>
                <a:tab pos="1266825" algn="l"/>
              </a:tabLst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той</a:t>
            </a:r>
            <a:r>
              <a:rPr sz="1700" i="1" spc="-25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о	и	</a:t>
            </a:r>
            <a:r>
              <a:rPr sz="1700" i="1" spc="-15" dirty="0">
                <a:solidFill>
                  <a:srgbClr val="001F5F"/>
                </a:solidFill>
                <a:latin typeface="Calibri"/>
                <a:cs typeface="Calibri"/>
              </a:rPr>
              <a:t>м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у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ж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ес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венно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1423670" algn="l"/>
              </a:tabLst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суровые	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испытания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297293" y="4125544"/>
            <a:ext cx="1152525" cy="5454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выдержать</a:t>
            </a:r>
            <a:endParaRPr sz="1700">
              <a:latin typeface="Calibri"/>
              <a:cs typeface="Calibri"/>
            </a:endParaRPr>
          </a:p>
          <a:p>
            <a:pPr marR="6350" algn="r">
              <a:lnSpc>
                <a:spcPct val="100000"/>
              </a:lnSpc>
              <a:spcBef>
                <a:spcPts val="5"/>
              </a:spcBef>
            </a:pP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блокады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494021" y="4644390"/>
            <a:ext cx="119316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Ле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н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инград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.</a:t>
            </a:r>
            <a:endParaRPr sz="1700">
              <a:latin typeface="Calibri"/>
              <a:cs typeface="Calibri"/>
            </a:endParaRPr>
          </a:p>
        </p:txBody>
      </p:sp>
      <p:pic>
        <p:nvPicPr>
          <p:cNvPr id="19" name="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7532" y="5696711"/>
            <a:ext cx="7486650" cy="323837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908405" y="5721807"/>
            <a:ext cx="725741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i="1" spc="110" dirty="0">
                <a:solidFill>
                  <a:srgbClr val="0D0D0D"/>
                </a:solidFill>
                <a:latin typeface="Palatino Linotype"/>
                <a:cs typeface="Palatino Linotype"/>
              </a:rPr>
              <a:t>Верейская,</a:t>
            </a:r>
            <a:r>
              <a:rPr sz="1500" i="1" spc="-5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25" dirty="0">
                <a:solidFill>
                  <a:srgbClr val="0D0D0D"/>
                </a:solidFill>
                <a:latin typeface="Palatino Linotype"/>
                <a:cs typeface="Palatino Linotype"/>
              </a:rPr>
              <a:t>Е</a:t>
            </a:r>
            <a:r>
              <a:rPr sz="1500" i="1" spc="-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2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90" dirty="0">
                <a:solidFill>
                  <a:srgbClr val="0D0D0D"/>
                </a:solidFill>
                <a:latin typeface="Palatino Linotype"/>
                <a:cs typeface="Palatino Linotype"/>
              </a:rPr>
              <a:t>Три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5" dirty="0">
                <a:solidFill>
                  <a:srgbClr val="0D0D0D"/>
                </a:solidFill>
                <a:latin typeface="Palatino Linotype"/>
                <a:cs typeface="Palatino Linotype"/>
              </a:rPr>
              <a:t>девочки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0" dirty="0">
                <a:solidFill>
                  <a:srgbClr val="0D0D0D"/>
                </a:solidFill>
                <a:latin typeface="Palatino Linotype"/>
                <a:cs typeface="Palatino Linotype"/>
              </a:rPr>
              <a:t>/</a:t>
            </a:r>
            <a:r>
              <a:rPr sz="1500" i="1" spc="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14" dirty="0">
                <a:solidFill>
                  <a:srgbClr val="0D0D0D"/>
                </a:solidFill>
                <a:latin typeface="Palatino Linotype"/>
                <a:cs typeface="Palatino Linotype"/>
              </a:rPr>
              <a:t>Елена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14" dirty="0">
                <a:solidFill>
                  <a:srgbClr val="0D0D0D"/>
                </a:solidFill>
                <a:latin typeface="Palatino Linotype"/>
                <a:cs typeface="Palatino Linotype"/>
              </a:rPr>
              <a:t>Верейская</a:t>
            </a:r>
            <a:r>
              <a:rPr sz="1500" i="1" spc="38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0" dirty="0">
                <a:solidFill>
                  <a:srgbClr val="0D0D0D"/>
                </a:solidFill>
                <a:latin typeface="Palatino Linotype"/>
                <a:cs typeface="Palatino Linotype"/>
              </a:rPr>
              <a:t>.</a:t>
            </a:r>
            <a:r>
              <a:rPr sz="1500" i="1" spc="-9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210" dirty="0">
                <a:solidFill>
                  <a:srgbClr val="0D0D0D"/>
                </a:solidFill>
                <a:latin typeface="Palatino Linotype"/>
                <a:cs typeface="Palatino Linotype"/>
              </a:rPr>
              <a:t>-</a:t>
            </a:r>
            <a:r>
              <a:rPr sz="1500" i="1" spc="-3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0" dirty="0">
                <a:solidFill>
                  <a:srgbClr val="0D0D0D"/>
                </a:solidFill>
                <a:latin typeface="Palatino Linotype"/>
                <a:cs typeface="Palatino Linotype"/>
              </a:rPr>
              <a:t>Москва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60" dirty="0">
                <a:solidFill>
                  <a:srgbClr val="0D0D0D"/>
                </a:solidFill>
                <a:latin typeface="Palatino Linotype"/>
                <a:cs typeface="Palatino Linotype"/>
              </a:rPr>
              <a:t>:</a:t>
            </a:r>
            <a:r>
              <a:rPr sz="1500" i="1" spc="4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5" dirty="0">
                <a:solidFill>
                  <a:srgbClr val="0D0D0D"/>
                </a:solidFill>
                <a:latin typeface="Palatino Linotype"/>
                <a:cs typeface="Palatino Linotype"/>
              </a:rPr>
              <a:t>Речь,</a:t>
            </a:r>
            <a:r>
              <a:rPr sz="1500" i="1" spc="-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35" dirty="0">
                <a:solidFill>
                  <a:srgbClr val="0D0D0D"/>
                </a:solidFill>
                <a:latin typeface="Palatino Linotype"/>
                <a:cs typeface="Palatino Linotype"/>
              </a:rPr>
              <a:t>2014.</a:t>
            </a:r>
            <a:r>
              <a:rPr sz="1500" i="1" spc="-9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300" dirty="0">
                <a:solidFill>
                  <a:srgbClr val="0D0D0D"/>
                </a:solidFill>
                <a:latin typeface="Palatino Linotype"/>
                <a:cs typeface="Palatino Linotype"/>
              </a:rPr>
              <a:t>–</a:t>
            </a:r>
            <a:r>
              <a:rPr sz="1500" i="1" spc="-3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50" dirty="0">
                <a:solidFill>
                  <a:srgbClr val="0D0D0D"/>
                </a:solidFill>
                <a:latin typeface="Palatino Linotype"/>
                <a:cs typeface="Palatino Linotype"/>
              </a:rPr>
              <a:t>222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5" dirty="0">
                <a:solidFill>
                  <a:srgbClr val="0D0D0D"/>
                </a:solidFill>
                <a:latin typeface="Palatino Linotype"/>
                <a:cs typeface="Palatino Linotype"/>
              </a:rPr>
              <a:t>с.</a:t>
            </a:r>
            <a:endParaRPr sz="1500">
              <a:latin typeface="Palatino Linotype"/>
              <a:cs typeface="Palatino Linotype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595502" y="827087"/>
            <a:ext cx="3218815" cy="4220210"/>
            <a:chOff x="595502" y="827087"/>
            <a:chExt cx="3218815" cy="4220210"/>
          </a:xfrm>
        </p:grpSpPr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8743" y="850392"/>
              <a:ext cx="3195066" cy="419633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5027" y="836675"/>
              <a:ext cx="3174492" cy="417576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600265" y="831850"/>
              <a:ext cx="3184525" cy="4185285"/>
            </a:xfrm>
            <a:custGeom>
              <a:avLst/>
              <a:gdLst/>
              <a:ahLst/>
              <a:cxnLst/>
              <a:rect l="l" t="t" r="r" b="b"/>
              <a:pathLst>
                <a:path w="3184525" h="4185285">
                  <a:moveTo>
                    <a:pt x="0" y="4185285"/>
                  </a:moveTo>
                  <a:lnTo>
                    <a:pt x="3184017" y="4185285"/>
                  </a:lnTo>
                  <a:lnTo>
                    <a:pt x="3184017" y="0"/>
                  </a:lnTo>
                  <a:lnTo>
                    <a:pt x="0" y="0"/>
                  </a:lnTo>
                  <a:lnTo>
                    <a:pt x="0" y="418528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94403" y="903732"/>
            <a:ext cx="4577334" cy="349377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075557" y="925195"/>
            <a:ext cx="4419600" cy="15811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94005" algn="just">
              <a:lnSpc>
                <a:spcPct val="100000"/>
              </a:lnSpc>
              <a:spcBef>
                <a:spcPts val="105"/>
              </a:spcBef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Повесть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Людмилы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Никольской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«Должна </a:t>
            </a:r>
            <a:r>
              <a:rPr sz="1700" i="1" spc="-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остаться живой» рассказывает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о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нескольких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днях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из жизни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девочки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Майи. Но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что это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за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дни! Зима 1941 года, в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блокадном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Ленинграде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царят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холод,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голод,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смерть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подлость.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А 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Майе</a:t>
            </a:r>
            <a:r>
              <a:rPr sz="1700" i="1" spc="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всего</a:t>
            </a:r>
            <a:r>
              <a:rPr sz="1700" i="1" spc="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11</a:t>
            </a:r>
            <a:r>
              <a:rPr sz="1700" i="1" spc="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лет,</a:t>
            </a:r>
            <a:r>
              <a:rPr sz="1700" i="1" spc="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700" i="1" spc="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она</a:t>
            </a:r>
            <a:r>
              <a:rPr sz="1700" i="1" spc="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остаётся</a:t>
            </a:r>
            <a:r>
              <a:rPr sz="1700" i="1" spc="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ребёнком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75557" y="2739008"/>
            <a:ext cx="3344545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402080" algn="l"/>
                <a:tab pos="2137410" algn="l"/>
              </a:tabLst>
            </a:pP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Никольская,	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сама	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пережившая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75557" y="2479929"/>
            <a:ext cx="4420870" cy="544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  <a:tabLst>
                <a:tab pos="653415" algn="l"/>
                <a:tab pos="911225" algn="l"/>
                <a:tab pos="1444625" algn="l"/>
                <a:tab pos="2738755" algn="l"/>
                <a:tab pos="3512820" algn="l"/>
              </a:tabLst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даже	в	это	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ч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удовищ</a:t>
            </a:r>
            <a:r>
              <a:rPr sz="1700" i="1" spc="-15" dirty="0">
                <a:solidFill>
                  <a:srgbClr val="001F5F"/>
                </a:solidFill>
                <a:latin typeface="Calibri"/>
                <a:cs typeface="Calibri"/>
              </a:rPr>
              <a:t>н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е	вр</a:t>
            </a:r>
            <a:r>
              <a:rPr sz="1700" i="1" spc="-15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мя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.	Людмила</a:t>
            </a:r>
            <a:endParaRPr sz="17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1700" i="1" spc="-15" dirty="0">
                <a:solidFill>
                  <a:srgbClr val="001F5F"/>
                </a:solidFill>
                <a:latin typeface="Calibri"/>
                <a:cs typeface="Calibri"/>
              </a:rPr>
              <a:t>блокаду,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75557" y="2998088"/>
            <a:ext cx="2494915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840105" algn="l"/>
                <a:tab pos="1711960" algn="l"/>
                <a:tab pos="2370455" algn="l"/>
              </a:tabLst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пишет	пр</a:t>
            </a:r>
            <a:r>
              <a:rPr sz="1700" i="1" spc="-25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700" i="1" spc="-20" dirty="0">
                <a:solidFill>
                  <a:srgbClr val="001F5F"/>
                </a:solidFill>
                <a:latin typeface="Calibri"/>
                <a:cs typeface="Calibri"/>
              </a:rPr>
              <a:t>ж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де	всего	о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706361" y="2998088"/>
            <a:ext cx="678180" cy="544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жизни,</a:t>
            </a:r>
            <a:endParaRPr sz="1700">
              <a:latin typeface="Calibri"/>
              <a:cs typeface="Calibri"/>
            </a:endParaRPr>
          </a:p>
          <a:p>
            <a:pPr marR="27305" algn="r">
              <a:lnSpc>
                <a:spcPct val="100000"/>
              </a:lnSpc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Майя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502143" y="2998088"/>
            <a:ext cx="991869" cy="544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0480">
              <a:lnSpc>
                <a:spcPct val="100000"/>
              </a:lnSpc>
              <a:spcBef>
                <a:spcPts val="105"/>
              </a:spcBef>
              <a:tabLst>
                <a:tab pos="720725" algn="l"/>
              </a:tabLst>
            </a:pPr>
            <a:r>
              <a:rPr sz="1700" i="1" spc="-25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700" i="1" spc="-25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й	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бы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887094" algn="l"/>
              </a:tabLst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спорит	с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75557" y="3516629"/>
            <a:ext cx="16497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859790" algn="l"/>
              </a:tabLst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мамой,	</a:t>
            </a:r>
            <a:r>
              <a:rPr sz="1700" i="1" spc="-15" dirty="0">
                <a:solidFill>
                  <a:srgbClr val="001F5F"/>
                </a:solidFill>
                <a:latin typeface="Calibri"/>
                <a:cs typeface="Calibri"/>
              </a:rPr>
              <a:t>хохочет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75557" y="3256864"/>
            <a:ext cx="4422140" cy="5454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167765" algn="l"/>
                <a:tab pos="1670685" algn="l"/>
                <a:tab pos="2062480" algn="l"/>
              </a:tabLst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страшной	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она	ни	была.</a:t>
            </a:r>
            <a:endParaRPr sz="1700">
              <a:latin typeface="Calibri"/>
              <a:cs typeface="Calibri"/>
            </a:endParaRPr>
          </a:p>
          <a:p>
            <a:pPr marL="1803400">
              <a:lnSpc>
                <a:spcPct val="100000"/>
              </a:lnSpc>
              <a:spcBef>
                <a:spcPts val="5"/>
              </a:spcBef>
              <a:tabLst>
                <a:tab pos="2061210" algn="l"/>
                <a:tab pos="3187065" algn="l"/>
              </a:tabLst>
            </a:pP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	с</a:t>
            </a:r>
            <a:r>
              <a:rPr sz="1700" i="1" spc="1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седским	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мал</a:t>
            </a:r>
            <a:r>
              <a:rPr sz="1700" i="1" spc="-25" dirty="0">
                <a:solidFill>
                  <a:srgbClr val="001F5F"/>
                </a:solidFill>
                <a:latin typeface="Calibri"/>
                <a:cs typeface="Calibri"/>
              </a:rPr>
              <a:t>ь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ч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ш</a:t>
            </a:r>
            <a:r>
              <a:rPr sz="1700" i="1" spc="-25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й,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75557" y="3775709"/>
            <a:ext cx="4419600" cy="544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отогревает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бездомного</a:t>
            </a:r>
            <a:r>
              <a:rPr sz="1700" i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котёнка,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заботится </a:t>
            </a:r>
            <a:r>
              <a:rPr sz="1700" i="1" spc="-3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соседях и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 продолжает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жить</a:t>
            </a:r>
            <a:r>
              <a:rPr sz="1700" i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изо</a:t>
            </a:r>
            <a:r>
              <a:rPr sz="1700" i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всех</a:t>
            </a:r>
            <a:r>
              <a:rPr sz="1700" i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-5" dirty="0">
                <a:solidFill>
                  <a:srgbClr val="001F5F"/>
                </a:solidFill>
                <a:latin typeface="Calibri"/>
                <a:cs typeface="Calibri"/>
              </a:rPr>
              <a:t>сил.</a:t>
            </a:r>
            <a:endParaRPr sz="17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380" y="5673852"/>
            <a:ext cx="7428738" cy="555498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834339" y="5699252"/>
            <a:ext cx="714755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i="1" spc="75" dirty="0">
                <a:solidFill>
                  <a:srgbClr val="0D0D0D"/>
                </a:solidFill>
                <a:latin typeface="Palatino Linotype"/>
                <a:cs typeface="Palatino Linotype"/>
              </a:rPr>
              <a:t>Никольская,</a:t>
            </a:r>
            <a:r>
              <a:rPr sz="1500" i="1" spc="-2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0" dirty="0">
                <a:solidFill>
                  <a:srgbClr val="0D0D0D"/>
                </a:solidFill>
                <a:latin typeface="Palatino Linotype"/>
                <a:cs typeface="Palatino Linotype"/>
              </a:rPr>
              <a:t>Л.</a:t>
            </a:r>
            <a:r>
              <a:rPr sz="1500" i="1" spc="38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55" dirty="0">
                <a:solidFill>
                  <a:srgbClr val="0D0D0D"/>
                </a:solidFill>
                <a:latin typeface="Palatino Linotype"/>
                <a:cs typeface="Palatino Linotype"/>
              </a:rPr>
              <a:t>Должна</a:t>
            </a:r>
            <a:r>
              <a:rPr sz="1500" i="1" spc="5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5" dirty="0">
                <a:solidFill>
                  <a:srgbClr val="0D0D0D"/>
                </a:solidFill>
                <a:latin typeface="Palatino Linotype"/>
                <a:cs typeface="Palatino Linotype"/>
              </a:rPr>
              <a:t>остаться</a:t>
            </a:r>
            <a:r>
              <a:rPr sz="1500" i="1" spc="5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60" dirty="0">
                <a:solidFill>
                  <a:srgbClr val="0D0D0D"/>
                </a:solidFill>
                <a:latin typeface="Palatino Linotype"/>
                <a:cs typeface="Palatino Linotype"/>
              </a:rPr>
              <a:t>живой</a:t>
            </a:r>
            <a:r>
              <a:rPr sz="1500" i="1" spc="5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0" dirty="0">
                <a:solidFill>
                  <a:srgbClr val="0D0D0D"/>
                </a:solidFill>
                <a:latin typeface="Palatino Linotype"/>
                <a:cs typeface="Palatino Linotype"/>
              </a:rPr>
              <a:t>/Людмила</a:t>
            </a:r>
            <a:r>
              <a:rPr sz="1500" i="1" spc="2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70" dirty="0">
                <a:solidFill>
                  <a:srgbClr val="0D0D0D"/>
                </a:solidFill>
                <a:latin typeface="Palatino Linotype"/>
                <a:cs typeface="Palatino Linotype"/>
              </a:rPr>
              <a:t>Никольская.</a:t>
            </a:r>
            <a:r>
              <a:rPr sz="1500" i="1" spc="-17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210" dirty="0">
                <a:solidFill>
                  <a:srgbClr val="0D0D0D"/>
                </a:solidFill>
                <a:latin typeface="Palatino Linotype"/>
                <a:cs typeface="Palatino Linotype"/>
              </a:rPr>
              <a:t>-</a:t>
            </a:r>
            <a:r>
              <a:rPr sz="1500" i="1" spc="-1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20" dirty="0">
                <a:solidFill>
                  <a:srgbClr val="0D0D0D"/>
                </a:solidFill>
                <a:latin typeface="Palatino Linotype"/>
                <a:cs typeface="Palatino Linotype"/>
              </a:rPr>
              <a:t>Москва</a:t>
            </a:r>
            <a:r>
              <a:rPr sz="1500" i="1" spc="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60" dirty="0">
                <a:solidFill>
                  <a:srgbClr val="0D0D0D"/>
                </a:solidFill>
                <a:latin typeface="Palatino Linotype"/>
                <a:cs typeface="Palatino Linotype"/>
              </a:rPr>
              <a:t>: </a:t>
            </a:r>
            <a:r>
              <a:rPr sz="1500" i="1" spc="-36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5" dirty="0">
                <a:solidFill>
                  <a:srgbClr val="0D0D0D"/>
                </a:solidFill>
                <a:latin typeface="Palatino Linotype"/>
                <a:cs typeface="Palatino Linotype"/>
              </a:rPr>
              <a:t>Речь,</a:t>
            </a:r>
            <a:r>
              <a:rPr sz="1500" i="1" spc="-40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150" dirty="0">
                <a:solidFill>
                  <a:srgbClr val="0D0D0D"/>
                </a:solidFill>
                <a:latin typeface="Palatino Linotype"/>
                <a:cs typeface="Palatino Linotype"/>
              </a:rPr>
              <a:t>2020</a:t>
            </a:r>
            <a:r>
              <a:rPr sz="1500" i="1" spc="45" dirty="0">
                <a:solidFill>
                  <a:srgbClr val="0D0D0D"/>
                </a:solidFill>
                <a:latin typeface="Palatino Linotype"/>
                <a:cs typeface="Palatino Linotype"/>
              </a:rPr>
              <a:t> </a:t>
            </a:r>
            <a:r>
              <a:rPr sz="1500" i="1" spc="85" dirty="0">
                <a:solidFill>
                  <a:srgbClr val="0D0D0D"/>
                </a:solidFill>
                <a:latin typeface="Palatino Linotype"/>
                <a:cs typeface="Palatino Linotype"/>
              </a:rPr>
              <a:t>с.</a:t>
            </a:r>
            <a:endParaRPr sz="1500">
              <a:latin typeface="Palatino Linotype"/>
              <a:cs typeface="Palatino Linotype"/>
            </a:endParaRPr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7200" y="483108"/>
            <a:ext cx="3320034" cy="518083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1842</Words>
  <Application>Microsoft Office PowerPoint</Application>
  <PresentationFormat>Экран (4:3)</PresentationFormat>
  <Paragraphs>234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Calibri</vt:lpstr>
      <vt:lpstr>Palatino Linotype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Andreeva Landyshka</cp:lastModifiedBy>
  <cp:revision>1</cp:revision>
  <dcterms:created xsi:type="dcterms:W3CDTF">2021-12-24T05:28:39Z</dcterms:created>
  <dcterms:modified xsi:type="dcterms:W3CDTF">2021-12-24T05:29:46Z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2021-01-22T00:00:00Z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2021-12-24T00:00:00Z</vt:filetime>
  </property>
</Properties>
</file>